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6858000" cy="9144000"/>
  <p:embeddedFontLs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Montserrat" panose="00000500000000000000" pitchFamily="2" charset="0"/>
      <p:regular r:id="rId25"/>
    </p:embeddedFont>
    <p:embeddedFont>
      <p:font typeface="Norwester" panose="020B0604020202020204" charset="0"/>
      <p:regular r:id="rId26"/>
    </p:embeddedFont>
    <p:embeddedFont>
      <p:font typeface="Open Sans" panose="020B0606030504020204" pitchFamily="34" charset="0"/>
      <p:regular r:id="rId27"/>
    </p:embeddedFont>
    <p:embeddedFont>
      <p:font typeface="Open Sans Bold" panose="020B0806030504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svg"/><Relationship Id="rId3" Type="http://schemas.openxmlformats.org/officeDocument/2006/relationships/image" Target="../media/image10.sv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2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oyalenfield.com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sv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6999" y="395567"/>
            <a:ext cx="2105158" cy="2105158"/>
          </a:xfrm>
          <a:custGeom>
            <a:avLst/>
            <a:gdLst/>
            <a:ahLst/>
            <a:cxnLst/>
            <a:rect l="l" t="t" r="r" b="b"/>
            <a:pathLst>
              <a:path w="2105158" h="2105158">
                <a:moveTo>
                  <a:pt x="0" y="0"/>
                </a:moveTo>
                <a:lnTo>
                  <a:pt x="2105158" y="0"/>
                </a:lnTo>
                <a:lnTo>
                  <a:pt x="2105158" y="2105159"/>
                </a:lnTo>
                <a:lnTo>
                  <a:pt x="0" y="210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4595147" y="448154"/>
            <a:ext cx="9390691" cy="9390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08239" y="2229485"/>
            <a:ext cx="14004767" cy="7510057"/>
          </a:xfrm>
          <a:custGeom>
            <a:avLst/>
            <a:gdLst/>
            <a:ahLst/>
            <a:cxnLst/>
            <a:rect l="l" t="t" r="r" b="b"/>
            <a:pathLst>
              <a:path w="14004767" h="7510057">
                <a:moveTo>
                  <a:pt x="0" y="0"/>
                </a:moveTo>
                <a:lnTo>
                  <a:pt x="14004767" y="0"/>
                </a:lnTo>
                <a:lnTo>
                  <a:pt x="14004767" y="7510056"/>
                </a:lnTo>
                <a:lnTo>
                  <a:pt x="0" y="751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09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40857" y="1289685"/>
            <a:ext cx="6806285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BEST CREW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7201" y="144102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32490" y="1165860"/>
            <a:ext cx="3066563" cy="3694655"/>
          </a:xfrm>
          <a:custGeom>
            <a:avLst/>
            <a:gdLst/>
            <a:ahLst/>
            <a:cxnLst/>
            <a:rect l="l" t="t" r="r" b="b"/>
            <a:pathLst>
              <a:path w="3066563" h="3694655">
                <a:moveTo>
                  <a:pt x="0" y="0"/>
                </a:moveTo>
                <a:lnTo>
                  <a:pt x="3066564" y="0"/>
                </a:lnTo>
                <a:lnTo>
                  <a:pt x="3066564" y="3694655"/>
                </a:lnTo>
                <a:lnTo>
                  <a:pt x="0" y="3694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39278" y="2504033"/>
            <a:ext cx="7315200" cy="1965960"/>
          </a:xfrm>
          <a:custGeom>
            <a:avLst/>
            <a:gdLst/>
            <a:ahLst/>
            <a:cxnLst/>
            <a:rect l="l" t="t" r="r" b="b"/>
            <a:pathLst>
              <a:path w="7315200" h="1965960">
                <a:moveTo>
                  <a:pt x="0" y="0"/>
                </a:moveTo>
                <a:lnTo>
                  <a:pt x="7315200" y="0"/>
                </a:lnTo>
                <a:lnTo>
                  <a:pt x="7315200" y="1965960"/>
                </a:lnTo>
                <a:lnTo>
                  <a:pt x="0" y="1965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321674"/>
            <a:ext cx="4531802" cy="3965326"/>
          </a:xfrm>
          <a:custGeom>
            <a:avLst/>
            <a:gdLst/>
            <a:ahLst/>
            <a:cxnLst/>
            <a:rect l="l" t="t" r="r" b="b"/>
            <a:pathLst>
              <a:path w="4531802" h="3965326">
                <a:moveTo>
                  <a:pt x="0" y="0"/>
                </a:moveTo>
                <a:lnTo>
                  <a:pt x="4531802" y="0"/>
                </a:lnTo>
                <a:lnTo>
                  <a:pt x="4531802" y="3965326"/>
                </a:lnTo>
                <a:lnTo>
                  <a:pt x="0" y="39653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28174" y="6192000"/>
            <a:ext cx="6559826" cy="4114800"/>
          </a:xfrm>
          <a:custGeom>
            <a:avLst/>
            <a:gdLst/>
            <a:ahLst/>
            <a:cxnLst/>
            <a:rect l="l" t="t" r="r" b="b"/>
            <a:pathLst>
              <a:path w="6559826" h="4114800">
                <a:moveTo>
                  <a:pt x="0" y="0"/>
                </a:moveTo>
                <a:lnTo>
                  <a:pt x="6559826" y="0"/>
                </a:lnTo>
                <a:lnTo>
                  <a:pt x="65598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7664" y="3190798"/>
            <a:ext cx="7315200" cy="3905405"/>
          </a:xfrm>
          <a:custGeom>
            <a:avLst/>
            <a:gdLst/>
            <a:ahLst/>
            <a:cxnLst/>
            <a:rect l="l" t="t" r="r" b="b"/>
            <a:pathLst>
              <a:path w="7315200" h="3905405">
                <a:moveTo>
                  <a:pt x="0" y="0"/>
                </a:moveTo>
                <a:lnTo>
                  <a:pt x="7315200" y="0"/>
                </a:lnTo>
                <a:lnTo>
                  <a:pt x="7315200" y="3905404"/>
                </a:lnTo>
                <a:lnTo>
                  <a:pt x="0" y="39054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09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43375" y="757873"/>
            <a:ext cx="9801250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SUN PLANET FRAMEWORK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C03F50-F055-8CC7-F5AC-FC68B2031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D7AB95D-DAB9-CE98-C71F-FDC35E506C39}"/>
              </a:ext>
            </a:extLst>
          </p:cNvPr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20C0560-7FA8-FE4A-DDAE-A2516F2FAA13}"/>
              </a:ext>
            </a:extLst>
          </p:cNvPr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7B4826D-1CBD-F98D-2DE2-3F39CCE3AFCC}"/>
              </a:ext>
            </a:extLst>
          </p:cNvPr>
          <p:cNvSpPr/>
          <p:nvPr/>
        </p:nvSpPr>
        <p:spPr>
          <a:xfrm flipH="1">
            <a:off x="1348832" y="2181137"/>
            <a:ext cx="14287" cy="6963815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796907F6-3810-5141-8675-22469F847976}"/>
              </a:ext>
            </a:extLst>
          </p:cNvPr>
          <p:cNvGrpSpPr/>
          <p:nvPr/>
        </p:nvGrpSpPr>
        <p:grpSpPr>
          <a:xfrm>
            <a:off x="12627043" y="717587"/>
            <a:ext cx="5432357" cy="8910108"/>
            <a:chOff x="0" y="0"/>
            <a:chExt cx="7243143" cy="11880144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53E4FF02-AE17-86F2-673E-45ACCBBB2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631" t="4508" b="5658"/>
            <a:stretch>
              <a:fillRect/>
            </a:stretch>
          </p:blipFill>
          <p:spPr>
            <a:xfrm>
              <a:off x="0" y="0"/>
              <a:ext cx="7243143" cy="11880144"/>
            </a:xfrm>
            <a:prstGeom prst="rect">
              <a:avLst/>
            </a:prstGeom>
          </p:spPr>
        </p:pic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83C0684F-16B5-4103-6C44-240382FF3FF7}"/>
              </a:ext>
            </a:extLst>
          </p:cNvPr>
          <p:cNvSpPr/>
          <p:nvPr/>
        </p:nvSpPr>
        <p:spPr>
          <a:xfrm>
            <a:off x="664339" y="191298"/>
            <a:ext cx="1052579" cy="1052579"/>
          </a:xfrm>
          <a:custGeom>
            <a:avLst/>
            <a:gdLst/>
            <a:ahLst/>
            <a:cxnLst/>
            <a:rect l="l" t="t" r="r" b="b"/>
            <a:pathLst>
              <a:path w="1052579" h="1052579">
                <a:moveTo>
                  <a:pt x="0" y="0"/>
                </a:moveTo>
                <a:lnTo>
                  <a:pt x="1052579" y="0"/>
                </a:lnTo>
                <a:lnTo>
                  <a:pt x="1052579" y="1052579"/>
                </a:lnTo>
                <a:lnTo>
                  <a:pt x="0" y="1052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9FB5184-CD12-D7B5-15A5-BC328CEDE34F}"/>
              </a:ext>
            </a:extLst>
          </p:cNvPr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03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7E46C49-AB9F-5F0E-5369-A7CCCF1A5039}"/>
              </a:ext>
            </a:extLst>
          </p:cNvPr>
          <p:cNvSpPr txBox="1"/>
          <p:nvPr/>
        </p:nvSpPr>
        <p:spPr>
          <a:xfrm>
            <a:off x="1832009" y="304077"/>
            <a:ext cx="993901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dirty="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6 M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9B3576-88BE-5BDF-AE82-1C88DA91AA90}"/>
              </a:ext>
            </a:extLst>
          </p:cNvPr>
          <p:cNvSpPr txBox="1"/>
          <p:nvPr/>
        </p:nvSpPr>
        <p:spPr>
          <a:xfrm>
            <a:off x="1884802" y="1303624"/>
            <a:ext cx="849154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Market (Target Audience)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Young Enthusiasts &amp; Adventure Riders</a:t>
            </a:r>
            <a:r>
              <a:rPr lang="en-US" dirty="0"/>
              <a:t> – Looking for a rugged, stylish ride.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Classic Bike Lovers</a:t>
            </a:r>
            <a:r>
              <a:rPr lang="en-US" dirty="0"/>
              <a:t> – Nostalgic for vintage motorcycles and the "Dug-Dug" sound.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Long-Distance Tourers</a:t>
            </a:r>
            <a:r>
              <a:rPr lang="en-US" dirty="0"/>
              <a:t> – Riders who need durability for long journeys.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Customization Enthusiasts</a:t>
            </a:r>
            <a:r>
              <a:rPr lang="en-US" dirty="0"/>
              <a:t> – Bikers who love modifying and personalizing their bikes.</a:t>
            </a:r>
          </a:p>
          <a:p>
            <a:endParaRPr lang="en-US" dirty="0"/>
          </a:p>
          <a:p>
            <a:r>
              <a:rPr lang="en-US" b="1" dirty="0"/>
              <a:t>2. Mission (Marketing Objectives)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Strengthen brand </a:t>
            </a:r>
            <a:r>
              <a:rPr lang="en-US" b="1" dirty="0"/>
              <a:t>heritage &amp; legacy</a:t>
            </a:r>
            <a:r>
              <a:rPr lang="en-US" dirty="0"/>
              <a:t> appeal.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Expand the </a:t>
            </a:r>
            <a:r>
              <a:rPr lang="en-US" b="1" dirty="0"/>
              <a:t>touring &amp; adventure</a:t>
            </a:r>
            <a:r>
              <a:rPr lang="en-US" dirty="0"/>
              <a:t> market segment.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Promote </a:t>
            </a:r>
            <a:r>
              <a:rPr lang="en-US" b="1" dirty="0"/>
              <a:t>modern tech integration</a:t>
            </a:r>
            <a:r>
              <a:rPr lang="en-US" dirty="0"/>
              <a:t> while preserving the classic essence.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Boost </a:t>
            </a:r>
            <a:r>
              <a:rPr lang="en-US" b="1" dirty="0"/>
              <a:t>community engagement</a:t>
            </a:r>
            <a:r>
              <a:rPr lang="en-US" dirty="0"/>
              <a:t> and loyalty programs.</a:t>
            </a:r>
          </a:p>
          <a:p>
            <a:endParaRPr lang="en-US" dirty="0"/>
          </a:p>
          <a:p>
            <a:r>
              <a:rPr lang="en-US" b="1" dirty="0"/>
              <a:t>3. Message (Brand Communication)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"Built Like a Gun, Goes Like a Bullet" – Reinforces </a:t>
            </a:r>
            <a:r>
              <a:rPr lang="en-US" b="1" dirty="0"/>
              <a:t>power, durability, and legacy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Emphasize </a:t>
            </a:r>
            <a:r>
              <a:rPr lang="en-US" b="1" dirty="0"/>
              <a:t>freedom, adventure, and brotherhood</a:t>
            </a:r>
            <a:r>
              <a:rPr lang="en-US" dirty="0"/>
              <a:t> in campaigns.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Highlight key </a:t>
            </a:r>
            <a:r>
              <a:rPr lang="en-US" b="1" dirty="0"/>
              <a:t>USPs</a:t>
            </a:r>
            <a:r>
              <a:rPr lang="en-US" dirty="0"/>
              <a:t>: retro design, iconic sound, and customization options.</a:t>
            </a:r>
          </a:p>
          <a:p>
            <a:endParaRPr lang="en-US" dirty="0"/>
          </a:p>
          <a:p>
            <a:r>
              <a:rPr lang="en-US" b="1" dirty="0"/>
              <a:t>4. Media (Channels &amp; Platforms)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Digital:</a:t>
            </a:r>
            <a:r>
              <a:rPr lang="en-US" dirty="0"/>
              <a:t> Social media (YouTube, Instagram), influencer collaborations, website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Traditional:</a:t>
            </a:r>
            <a:r>
              <a:rPr lang="en-US" dirty="0"/>
              <a:t> TV commercials, print ads in biking &amp; adventure magazines.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Events &amp; Sponsorships:</a:t>
            </a:r>
            <a:r>
              <a:rPr lang="en-US" dirty="0"/>
              <a:t> Rider meetups, biking expeditions, motorsport sponsorships.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Retail &amp; On-Ground:</a:t>
            </a:r>
            <a:r>
              <a:rPr lang="en-US" dirty="0"/>
              <a:t> Branded stores, dealership experiences, test rides.</a:t>
            </a:r>
          </a:p>
          <a:p>
            <a:endParaRPr lang="en-US" dirty="0"/>
          </a:p>
          <a:p>
            <a:r>
              <a:rPr lang="en-US" b="1" dirty="0"/>
              <a:t>5. Money (Budget &amp; Allocation)</a:t>
            </a:r>
          </a:p>
          <a:p>
            <a:endParaRPr lang="en-US" b="1" dirty="0"/>
          </a:p>
          <a:p>
            <a:r>
              <a:rPr lang="en-US" b="1" dirty="0"/>
              <a:t>6. Measurement (Performance Metrics)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Sales Growth</a:t>
            </a:r>
            <a:r>
              <a:rPr lang="en-US" dirty="0"/>
              <a:t> – New bike sales, repeat purchases.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Brand Engagement</a:t>
            </a:r>
            <a:r>
              <a:rPr lang="en-US" dirty="0"/>
              <a:t> – Social media followers, content engagement, user-generated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Community Participation</a:t>
            </a:r>
            <a:r>
              <a:rPr lang="en-US" dirty="0"/>
              <a:t> – Event attendance, RE riding club memberships.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Market Share</a:t>
            </a:r>
            <a:r>
              <a:rPr lang="en-US" dirty="0"/>
              <a:t> – Growth in the cruiser &amp; adventure bike segments.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2952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6283" y="823953"/>
            <a:ext cx="5985181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QUESTIONNAIRES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6120" y="2115921"/>
            <a:ext cx="17614099" cy="7485992"/>
          </a:xfrm>
          <a:custGeom>
            <a:avLst/>
            <a:gdLst/>
            <a:ahLst/>
            <a:cxnLst/>
            <a:rect l="l" t="t" r="r" b="b"/>
            <a:pathLst>
              <a:path w="17614099" h="7485992">
                <a:moveTo>
                  <a:pt x="0" y="0"/>
                </a:moveTo>
                <a:lnTo>
                  <a:pt x="17614099" y="0"/>
                </a:lnTo>
                <a:lnTo>
                  <a:pt x="17614099" y="7485992"/>
                </a:lnTo>
                <a:lnTo>
                  <a:pt x="0" y="7485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6283" y="823953"/>
            <a:ext cx="5985181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RESULTS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499197" y="0"/>
            <a:ext cx="5503886" cy="10539402"/>
            <a:chOff x="0" y="0"/>
            <a:chExt cx="3316097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6097" cy="6350000"/>
            </a:xfrm>
            <a:custGeom>
              <a:avLst/>
              <a:gdLst/>
              <a:ahLst/>
              <a:cxnLst/>
              <a:rect l="l" t="t" r="r" b="b"/>
              <a:pathLst>
                <a:path w="3316097" h="6350000">
                  <a:moveTo>
                    <a:pt x="3316097" y="0"/>
                  </a:moveTo>
                  <a:lnTo>
                    <a:pt x="1940306" y="6350000"/>
                  </a:lnTo>
                  <a:lnTo>
                    <a:pt x="0" y="6350000"/>
                  </a:lnTo>
                  <a:lnTo>
                    <a:pt x="1375791" y="0"/>
                  </a:lnTo>
                  <a:lnTo>
                    <a:pt x="3316097" y="0"/>
                  </a:lnTo>
                  <a:close/>
                </a:path>
              </a:pathLst>
            </a:custGeom>
            <a:blipFill>
              <a:blip r:embed="rId2"/>
              <a:stretch>
                <a:fillRect l="-111595" r="-111595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238800" flipV="1">
            <a:off x="13788422" y="5618572"/>
            <a:ext cx="7315200" cy="2021655"/>
          </a:xfrm>
          <a:custGeom>
            <a:avLst/>
            <a:gdLst/>
            <a:ahLst/>
            <a:cxnLst/>
            <a:rect l="l" t="t" r="r" b="b"/>
            <a:pathLst>
              <a:path w="7315200" h="2021655">
                <a:moveTo>
                  <a:pt x="0" y="2021656"/>
                </a:moveTo>
                <a:lnTo>
                  <a:pt x="7315200" y="2021656"/>
                </a:lnTo>
                <a:lnTo>
                  <a:pt x="7315200" y="0"/>
                </a:lnTo>
                <a:lnTo>
                  <a:pt x="0" y="0"/>
                </a:lnTo>
                <a:lnTo>
                  <a:pt x="0" y="202165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3271" y="2552044"/>
            <a:ext cx="11130319" cy="569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2"/>
              </a:lnSpc>
            </a:pPr>
            <a:endParaRPr/>
          </a:p>
          <a:p>
            <a:pPr algn="ctr">
              <a:lnSpc>
                <a:spcPts val="3072"/>
              </a:lnSpc>
            </a:pPr>
            <a:r>
              <a:rPr lang="en-US" sz="21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Timeless Spirit of Royal Enfield</a:t>
            </a:r>
          </a:p>
          <a:p>
            <a:pPr marL="473822" lvl="1" indent="-236911" algn="ctr">
              <a:lnSpc>
                <a:spcPts val="3072"/>
              </a:lnSpc>
              <a:buFont typeface="Arial"/>
              <a:buChar char="•"/>
            </a:pPr>
            <a:r>
              <a:rPr lang="en-US" sz="21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Heritage &amp; Nostalgia</a:t>
            </a:r>
            <a:r>
              <a:rPr lang="en-US" sz="2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Classic design, dug-dug sound, and brand legacy.</a:t>
            </a:r>
          </a:p>
          <a:p>
            <a:pPr marL="473822" lvl="1" indent="-236911" algn="ctr">
              <a:lnSpc>
                <a:spcPts val="3072"/>
              </a:lnSpc>
              <a:buFont typeface="Arial"/>
              <a:buChar char="•"/>
            </a:pPr>
            <a:r>
              <a:rPr lang="en-US" sz="21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&amp; Comfort</a:t>
            </a:r>
            <a:r>
              <a:rPr lang="en-US" sz="2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Powerful torque, smooth ride, and modern upgrades.</a:t>
            </a:r>
          </a:p>
          <a:p>
            <a:pPr marL="473822" lvl="1" indent="-236911" algn="ctr">
              <a:lnSpc>
                <a:spcPts val="3072"/>
              </a:lnSpc>
              <a:buFont typeface="Arial"/>
              <a:buChar char="•"/>
            </a:pPr>
            <a:r>
              <a:rPr lang="en-US" sz="21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Community &amp; Customization </a:t>
            </a:r>
            <a:r>
              <a:rPr lang="en-US" sz="2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– Strong brotherhood and personalization appeal.</a:t>
            </a:r>
          </a:p>
          <a:p>
            <a:pPr algn="ctr">
              <a:lnSpc>
                <a:spcPts val="3072"/>
              </a:lnSpc>
            </a:pPr>
            <a:r>
              <a:rPr lang="en-US" sz="2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Evolution of Royal Enfield</a:t>
            </a:r>
          </a:p>
          <a:p>
            <a:pPr marL="473822" lvl="1" indent="-236911" algn="ctr">
              <a:lnSpc>
                <a:spcPts val="3072"/>
              </a:lnSpc>
              <a:buFont typeface="Arial"/>
              <a:buChar char="•"/>
            </a:pPr>
            <a:r>
              <a:rPr lang="en-US" sz="21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Touring &amp; Durability</a:t>
            </a:r>
            <a:r>
              <a:rPr lang="en-US" sz="2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Built for long rides with a rugged, reliable frame.</a:t>
            </a:r>
          </a:p>
          <a:p>
            <a:pPr marL="473822" lvl="1" indent="-236911" algn="ctr">
              <a:lnSpc>
                <a:spcPts val="3072"/>
              </a:lnSpc>
              <a:buFont typeface="Arial"/>
              <a:buChar char="•"/>
            </a:pPr>
            <a:r>
              <a:rPr lang="en-US" sz="21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Modern Enhancements </a:t>
            </a:r>
            <a:r>
              <a:rPr lang="en-US" sz="2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– Fuel efficiency, refined engine, and updated tech.</a:t>
            </a:r>
          </a:p>
          <a:p>
            <a:pPr marL="473822" lvl="1" indent="-236911" algn="ctr">
              <a:lnSpc>
                <a:spcPts val="3072"/>
              </a:lnSpc>
              <a:buFont typeface="Arial"/>
              <a:buChar char="•"/>
            </a:pPr>
            <a:r>
              <a:rPr lang="en-US" sz="21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Minor Concerns</a:t>
            </a:r>
            <a:r>
              <a:rPr lang="en-US" sz="2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– Removal of kick-start, exhaust sound changes.</a:t>
            </a:r>
          </a:p>
          <a:p>
            <a:pPr algn="ctr">
              <a:lnSpc>
                <a:spcPts val="3072"/>
              </a:lnSpc>
            </a:pPr>
            <a:r>
              <a:rPr lang="en-US" sz="21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Sentiment</a:t>
            </a:r>
          </a:p>
          <a:p>
            <a:pPr marL="473822" lvl="1" indent="-236911" algn="ctr">
              <a:lnSpc>
                <a:spcPts val="3072"/>
              </a:lnSpc>
              <a:buFont typeface="Arial"/>
              <a:buChar char="•"/>
            </a:pPr>
            <a:r>
              <a:rPr lang="en-US" sz="21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New Buyers: 17% might consider other cruisers.</a:t>
            </a:r>
          </a:p>
          <a:p>
            <a:pPr marL="473822" lvl="1" indent="-236911" algn="ctr">
              <a:lnSpc>
                <a:spcPts val="3072"/>
              </a:lnSpc>
              <a:buFont typeface="Arial"/>
              <a:buChar char="•"/>
            </a:pPr>
            <a:r>
              <a:rPr lang="en-US" sz="21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Existing Owners: Only 3% would switch if another brand matched RE’s legacy.</a:t>
            </a:r>
          </a:p>
          <a:p>
            <a:pPr marL="473822" lvl="1" indent="-236911" algn="ctr">
              <a:lnSpc>
                <a:spcPts val="3072"/>
              </a:lnSpc>
              <a:buFont typeface="Arial"/>
              <a:buChar char="•"/>
            </a:pPr>
            <a:r>
              <a:rPr lang="en-US" sz="21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Loyal Customers: Brand feels like family; nostalgia outweighs minor changes.</a:t>
            </a:r>
          </a:p>
          <a:p>
            <a:pPr algn="ctr">
              <a:lnSpc>
                <a:spcPts val="3072"/>
              </a:lnSpc>
            </a:pPr>
            <a:r>
              <a:rPr lang="en-US" sz="21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iconic exhaust note still ignites passion across generations.</a:t>
            </a:r>
          </a:p>
          <a:p>
            <a:pPr algn="ctr">
              <a:lnSpc>
                <a:spcPts val="3072"/>
              </a:lnSpc>
            </a:pPr>
            <a:endParaRPr lang="en-US" sz="2194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2328" y="478791"/>
            <a:ext cx="12048787" cy="1605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9"/>
              </a:lnSpc>
            </a:pPr>
            <a:r>
              <a:rPr lang="en-US" sz="6199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SURVEY FINDINGS ACROSS ALL 4 QUESTIONNAIRES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2408296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0090044" y="1527677"/>
            <a:ext cx="7169256" cy="7169256"/>
            <a:chOff x="0" y="0"/>
            <a:chExt cx="40640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9E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868004" y="1358391"/>
            <a:ext cx="3644809" cy="7338542"/>
            <a:chOff x="0" y="0"/>
            <a:chExt cx="9461500" cy="19050000"/>
          </a:xfrm>
        </p:grpSpPr>
        <p:sp>
          <p:nvSpPr>
            <p:cNvPr id="11" name="Freeform 11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4"/>
              <a:stretch>
                <a:fillRect l="-54824" r="-54824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5"/>
              <a:stretch>
                <a:fillRect l="-83" r="-83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15475" y="8083099"/>
            <a:ext cx="1903349" cy="467600"/>
            <a:chOff x="0" y="0"/>
            <a:chExt cx="501293" cy="1231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1293" cy="123154"/>
            </a:xfrm>
            <a:custGeom>
              <a:avLst/>
              <a:gdLst/>
              <a:ahLst/>
              <a:cxnLst/>
              <a:rect l="l" t="t" r="r" b="b"/>
              <a:pathLst>
                <a:path w="501293" h="123154">
                  <a:moveTo>
                    <a:pt x="0" y="0"/>
                  </a:moveTo>
                  <a:lnTo>
                    <a:pt x="501293" y="0"/>
                  </a:lnTo>
                  <a:lnTo>
                    <a:pt x="501293" y="123154"/>
                  </a:lnTo>
                  <a:lnTo>
                    <a:pt x="0" y="123154"/>
                  </a:lnTo>
                  <a:close/>
                </a:path>
              </a:pathLst>
            </a:custGeom>
            <a:solidFill>
              <a:srgbClr val="1E1E2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501293" cy="104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86696" y="-4139238"/>
            <a:ext cx="1903349" cy="467600"/>
            <a:chOff x="0" y="0"/>
            <a:chExt cx="501293" cy="1231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1293" cy="123154"/>
            </a:xfrm>
            <a:custGeom>
              <a:avLst/>
              <a:gdLst/>
              <a:ahLst/>
              <a:cxnLst/>
              <a:rect l="l" t="t" r="r" b="b"/>
              <a:pathLst>
                <a:path w="501293" h="123154">
                  <a:moveTo>
                    <a:pt x="0" y="0"/>
                  </a:moveTo>
                  <a:lnTo>
                    <a:pt x="501293" y="0"/>
                  </a:lnTo>
                  <a:lnTo>
                    <a:pt x="501293" y="123154"/>
                  </a:lnTo>
                  <a:lnTo>
                    <a:pt x="0" y="123154"/>
                  </a:lnTo>
                  <a:close/>
                </a:path>
              </a:pathLst>
            </a:custGeom>
            <a:solidFill>
              <a:srgbClr val="1E1E2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501293" cy="104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5469844" y="4709995"/>
            <a:ext cx="8398160" cy="5577005"/>
          </a:xfrm>
          <a:custGeom>
            <a:avLst/>
            <a:gdLst/>
            <a:ahLst/>
            <a:cxnLst/>
            <a:rect l="l" t="t" r="r" b="b"/>
            <a:pathLst>
              <a:path w="8398160" h="5577005">
                <a:moveTo>
                  <a:pt x="0" y="0"/>
                </a:moveTo>
                <a:lnTo>
                  <a:pt x="8398160" y="0"/>
                </a:lnTo>
                <a:lnTo>
                  <a:pt x="8398160" y="5577005"/>
                </a:lnTo>
                <a:lnTo>
                  <a:pt x="0" y="55770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13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7592" y="278453"/>
            <a:ext cx="6277095" cy="4260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BRAND ASSET VALUATOR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5475" y="4967929"/>
            <a:ext cx="362860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DIFFERENTIATION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7592" y="8186724"/>
            <a:ext cx="1719114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EAE9E9"/>
                </a:solidFill>
                <a:latin typeface="Norwester"/>
                <a:ea typeface="Norwester"/>
                <a:cs typeface="Norwester"/>
                <a:sym typeface="Norwester"/>
              </a:rPr>
              <a:t>SHOP NOW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90181" y="6544564"/>
            <a:ext cx="362860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KNOWLEDGE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15475" y="6544564"/>
            <a:ext cx="362860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ESTEEM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290181" y="4967929"/>
            <a:ext cx="362860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RELEVANCE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86696" y="-4139238"/>
            <a:ext cx="1903349" cy="467600"/>
            <a:chOff x="0" y="0"/>
            <a:chExt cx="501293" cy="123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293" cy="123154"/>
            </a:xfrm>
            <a:custGeom>
              <a:avLst/>
              <a:gdLst/>
              <a:ahLst/>
              <a:cxnLst/>
              <a:rect l="l" t="t" r="r" b="b"/>
              <a:pathLst>
                <a:path w="501293" h="123154">
                  <a:moveTo>
                    <a:pt x="0" y="0"/>
                  </a:moveTo>
                  <a:lnTo>
                    <a:pt x="501293" y="0"/>
                  </a:lnTo>
                  <a:lnTo>
                    <a:pt x="501293" y="123154"/>
                  </a:lnTo>
                  <a:lnTo>
                    <a:pt x="0" y="123154"/>
                  </a:lnTo>
                  <a:close/>
                </a:path>
              </a:pathLst>
            </a:custGeom>
            <a:solidFill>
              <a:srgbClr val="1E1E2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501293" cy="104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521822" y="1572423"/>
            <a:ext cx="9857286" cy="8536409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162827" y="1762996"/>
            <a:ext cx="8575276" cy="8155262"/>
          </a:xfrm>
          <a:custGeom>
            <a:avLst/>
            <a:gdLst/>
            <a:ahLst/>
            <a:cxnLst/>
            <a:rect l="l" t="t" r="r" b="b"/>
            <a:pathLst>
              <a:path w="8575276" h="8155262">
                <a:moveTo>
                  <a:pt x="0" y="0"/>
                </a:moveTo>
                <a:lnTo>
                  <a:pt x="8575275" y="0"/>
                </a:lnTo>
                <a:lnTo>
                  <a:pt x="8575275" y="8155262"/>
                </a:lnTo>
                <a:lnTo>
                  <a:pt x="0" y="815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4056314" y="2054444"/>
            <a:ext cx="4167199" cy="1344668"/>
            <a:chOff x="0" y="0"/>
            <a:chExt cx="6238240" cy="20129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238240" cy="2112010"/>
            </a:xfrm>
            <a:custGeom>
              <a:avLst/>
              <a:gdLst/>
              <a:ahLst/>
              <a:cxnLst/>
              <a:rect l="l" t="t" r="r" b="b"/>
              <a:pathLst>
                <a:path w="6238240" h="2112010">
                  <a:moveTo>
                    <a:pt x="5615940" y="1541780"/>
                  </a:moveTo>
                  <a:cubicBezTo>
                    <a:pt x="5615940" y="1535430"/>
                    <a:pt x="5617210" y="1530350"/>
                    <a:pt x="5617210" y="1522730"/>
                  </a:cubicBezTo>
                  <a:lnTo>
                    <a:pt x="5617210" y="490220"/>
                  </a:lnTo>
                  <a:cubicBezTo>
                    <a:pt x="5617210" y="220980"/>
                    <a:pt x="5407660" y="0"/>
                    <a:pt x="5151120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522730"/>
                  </a:lnTo>
                  <a:cubicBezTo>
                    <a:pt x="0" y="1791970"/>
                    <a:pt x="209550" y="2012950"/>
                    <a:pt x="466090" y="2012950"/>
                  </a:cubicBezTo>
                  <a:lnTo>
                    <a:pt x="5149850" y="2012950"/>
                  </a:lnTo>
                  <a:cubicBezTo>
                    <a:pt x="5262880" y="2012950"/>
                    <a:pt x="5367020" y="1969770"/>
                    <a:pt x="5447030" y="1899920"/>
                  </a:cubicBezTo>
                  <a:cubicBezTo>
                    <a:pt x="5577840" y="1971040"/>
                    <a:pt x="5890260" y="2112010"/>
                    <a:pt x="6236970" y="1905000"/>
                  </a:cubicBezTo>
                  <a:cubicBezTo>
                    <a:pt x="6238240" y="1905000"/>
                    <a:pt x="5925820" y="1906270"/>
                    <a:pt x="5615940" y="1541780"/>
                  </a:cubicBezTo>
                  <a:close/>
                </a:path>
              </a:pathLst>
            </a:custGeom>
            <a:solidFill>
              <a:srgbClr val="D3A8C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972715" y="3573033"/>
            <a:ext cx="5173754" cy="1669463"/>
            <a:chOff x="0" y="0"/>
            <a:chExt cx="6238240" cy="20129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238240" cy="2112010"/>
            </a:xfrm>
            <a:custGeom>
              <a:avLst/>
              <a:gdLst/>
              <a:ahLst/>
              <a:cxnLst/>
              <a:rect l="l" t="t" r="r" b="b"/>
              <a:pathLst>
                <a:path w="6238240" h="2112010">
                  <a:moveTo>
                    <a:pt x="5615940" y="1541780"/>
                  </a:moveTo>
                  <a:cubicBezTo>
                    <a:pt x="5615940" y="1535430"/>
                    <a:pt x="5617210" y="1530350"/>
                    <a:pt x="5617210" y="1522730"/>
                  </a:cubicBezTo>
                  <a:lnTo>
                    <a:pt x="5617210" y="490220"/>
                  </a:lnTo>
                  <a:cubicBezTo>
                    <a:pt x="5617210" y="220980"/>
                    <a:pt x="5407660" y="0"/>
                    <a:pt x="5151120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522730"/>
                  </a:lnTo>
                  <a:cubicBezTo>
                    <a:pt x="0" y="1791970"/>
                    <a:pt x="209550" y="2012950"/>
                    <a:pt x="466090" y="2012950"/>
                  </a:cubicBezTo>
                  <a:lnTo>
                    <a:pt x="5149850" y="2012950"/>
                  </a:lnTo>
                  <a:cubicBezTo>
                    <a:pt x="5262880" y="2012950"/>
                    <a:pt x="5367020" y="1969770"/>
                    <a:pt x="5447030" y="1899920"/>
                  </a:cubicBezTo>
                  <a:cubicBezTo>
                    <a:pt x="5577840" y="1971040"/>
                    <a:pt x="5890260" y="2112010"/>
                    <a:pt x="6236970" y="1905000"/>
                  </a:cubicBezTo>
                  <a:cubicBezTo>
                    <a:pt x="6238240" y="1905000"/>
                    <a:pt x="5925820" y="1906270"/>
                    <a:pt x="5615940" y="1541780"/>
                  </a:cubicBezTo>
                  <a:close/>
                </a:path>
              </a:pathLst>
            </a:custGeom>
            <a:solidFill>
              <a:srgbClr val="D3A8C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99877" y="5509196"/>
            <a:ext cx="4740037" cy="1529511"/>
            <a:chOff x="0" y="0"/>
            <a:chExt cx="6238240" cy="20129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38240" cy="2112010"/>
            </a:xfrm>
            <a:custGeom>
              <a:avLst/>
              <a:gdLst/>
              <a:ahLst/>
              <a:cxnLst/>
              <a:rect l="l" t="t" r="r" b="b"/>
              <a:pathLst>
                <a:path w="6238240" h="2112010">
                  <a:moveTo>
                    <a:pt x="5615940" y="1541780"/>
                  </a:moveTo>
                  <a:cubicBezTo>
                    <a:pt x="5615940" y="1535430"/>
                    <a:pt x="5617210" y="1530350"/>
                    <a:pt x="5617210" y="1522730"/>
                  </a:cubicBezTo>
                  <a:lnTo>
                    <a:pt x="5617210" y="490220"/>
                  </a:lnTo>
                  <a:cubicBezTo>
                    <a:pt x="5617210" y="220980"/>
                    <a:pt x="5407660" y="0"/>
                    <a:pt x="5151120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522730"/>
                  </a:lnTo>
                  <a:cubicBezTo>
                    <a:pt x="0" y="1791970"/>
                    <a:pt x="209550" y="2012950"/>
                    <a:pt x="466090" y="2012950"/>
                  </a:cubicBezTo>
                  <a:lnTo>
                    <a:pt x="5149850" y="2012950"/>
                  </a:lnTo>
                  <a:cubicBezTo>
                    <a:pt x="5262880" y="2012950"/>
                    <a:pt x="5367020" y="1969770"/>
                    <a:pt x="5447030" y="1899920"/>
                  </a:cubicBezTo>
                  <a:cubicBezTo>
                    <a:pt x="5577840" y="1971040"/>
                    <a:pt x="5890260" y="2112010"/>
                    <a:pt x="6236970" y="1905000"/>
                  </a:cubicBezTo>
                  <a:cubicBezTo>
                    <a:pt x="6238240" y="1905000"/>
                    <a:pt x="5925820" y="1906270"/>
                    <a:pt x="5615940" y="1541780"/>
                  </a:cubicBezTo>
                  <a:close/>
                </a:path>
              </a:pathLst>
            </a:custGeom>
            <a:solidFill>
              <a:srgbClr val="D3A8C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95627" y="7626716"/>
            <a:ext cx="4167199" cy="1344668"/>
            <a:chOff x="0" y="0"/>
            <a:chExt cx="6238240" cy="20129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38240" cy="2112010"/>
            </a:xfrm>
            <a:custGeom>
              <a:avLst/>
              <a:gdLst/>
              <a:ahLst/>
              <a:cxnLst/>
              <a:rect l="l" t="t" r="r" b="b"/>
              <a:pathLst>
                <a:path w="6238240" h="2112010">
                  <a:moveTo>
                    <a:pt x="5615940" y="1541780"/>
                  </a:moveTo>
                  <a:cubicBezTo>
                    <a:pt x="5615940" y="1535430"/>
                    <a:pt x="5617210" y="1530350"/>
                    <a:pt x="5617210" y="1522730"/>
                  </a:cubicBezTo>
                  <a:lnTo>
                    <a:pt x="5617210" y="490220"/>
                  </a:lnTo>
                  <a:cubicBezTo>
                    <a:pt x="5617210" y="220980"/>
                    <a:pt x="5407660" y="0"/>
                    <a:pt x="5151120" y="0"/>
                  </a:cubicBezTo>
                  <a:lnTo>
                    <a:pt x="467360" y="0"/>
                  </a:lnTo>
                  <a:cubicBezTo>
                    <a:pt x="210820" y="0"/>
                    <a:pt x="0" y="220980"/>
                    <a:pt x="0" y="490220"/>
                  </a:cubicBezTo>
                  <a:lnTo>
                    <a:pt x="0" y="1522730"/>
                  </a:lnTo>
                  <a:cubicBezTo>
                    <a:pt x="0" y="1791970"/>
                    <a:pt x="209550" y="2012950"/>
                    <a:pt x="466090" y="2012950"/>
                  </a:cubicBezTo>
                  <a:lnTo>
                    <a:pt x="5149850" y="2012950"/>
                  </a:lnTo>
                  <a:cubicBezTo>
                    <a:pt x="5262880" y="2012950"/>
                    <a:pt x="5367020" y="1969770"/>
                    <a:pt x="5447030" y="1899920"/>
                  </a:cubicBezTo>
                  <a:cubicBezTo>
                    <a:pt x="5577840" y="1971040"/>
                    <a:pt x="5890260" y="2112010"/>
                    <a:pt x="6236970" y="1905000"/>
                  </a:cubicBezTo>
                  <a:cubicBezTo>
                    <a:pt x="6238240" y="1905000"/>
                    <a:pt x="5925820" y="1906270"/>
                    <a:pt x="5615940" y="1541780"/>
                  </a:cubicBezTo>
                  <a:close/>
                </a:path>
              </a:pathLst>
            </a:custGeom>
            <a:solidFill>
              <a:srgbClr val="D3A8CD"/>
            </a:solidFill>
          </p:spPr>
        </p:sp>
      </p:grpSp>
      <p:sp>
        <p:nvSpPr>
          <p:cNvPr id="16" name="AutoShape 16"/>
          <p:cNvSpPr/>
          <p:nvPr/>
        </p:nvSpPr>
        <p:spPr>
          <a:xfrm flipH="1" flipV="1">
            <a:off x="10004095" y="1905196"/>
            <a:ext cx="4546540" cy="7874838"/>
          </a:xfrm>
          <a:prstGeom prst="line">
            <a:avLst/>
          </a:prstGeom>
          <a:ln w="47625" cap="flat">
            <a:solidFill>
              <a:srgbClr val="22577E"/>
            </a:solidFill>
            <a:prstDash val="solid"/>
            <a:headEnd type="oval" w="lg" len="lg"/>
            <a:tailEnd type="triangle" w="lg" len="med"/>
          </a:ln>
        </p:spPr>
      </p:sp>
      <p:sp>
        <p:nvSpPr>
          <p:cNvPr id="17" name="Freeform 17"/>
          <p:cNvSpPr/>
          <p:nvPr/>
        </p:nvSpPr>
        <p:spPr>
          <a:xfrm>
            <a:off x="11686993" y="1941616"/>
            <a:ext cx="5165657" cy="1277326"/>
          </a:xfrm>
          <a:custGeom>
            <a:avLst/>
            <a:gdLst/>
            <a:ahLst/>
            <a:cxnLst/>
            <a:rect l="l" t="t" r="r" b="b"/>
            <a:pathLst>
              <a:path w="5165657" h="1277326">
                <a:moveTo>
                  <a:pt x="0" y="0"/>
                </a:moveTo>
                <a:lnTo>
                  <a:pt x="5165658" y="0"/>
                </a:lnTo>
                <a:lnTo>
                  <a:pt x="5165658" y="1277326"/>
                </a:lnTo>
                <a:lnTo>
                  <a:pt x="0" y="1277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41170" y="346075"/>
            <a:ext cx="13012220" cy="117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0"/>
              </a:lnSpc>
            </a:pPr>
            <a:r>
              <a:rPr lang="en-US" sz="87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BRAND RESONANCE PYRAMID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31156" y="3171317"/>
            <a:ext cx="2038616" cy="80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70"/>
              </a:lnSpc>
              <a:spcBef>
                <a:spcPct val="0"/>
              </a:spcBef>
            </a:pPr>
            <a:r>
              <a:rPr lang="en-US" sz="2336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Brand Resonance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1302" y="4824632"/>
            <a:ext cx="2677973" cy="123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15"/>
              </a:lnSpc>
              <a:spcBef>
                <a:spcPct val="0"/>
              </a:spcBef>
            </a:pPr>
            <a:r>
              <a:rPr lang="en-US" sz="3582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Judgment &amp; Feelings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95119" y="6793947"/>
            <a:ext cx="3284507" cy="116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38"/>
              </a:lnSpc>
              <a:spcBef>
                <a:spcPct val="0"/>
              </a:spcBef>
            </a:pPr>
            <a:r>
              <a:rPr lang="en-US" sz="3384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Imagery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39347" y="8873725"/>
            <a:ext cx="5822234" cy="63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3"/>
              </a:lnSpc>
            </a:pPr>
            <a:r>
              <a:rPr lang="en-US" sz="382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Salience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157420" y="2229833"/>
            <a:ext cx="3437699" cy="98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6"/>
              </a:lnSpc>
              <a:spcBef>
                <a:spcPct val="0"/>
              </a:spcBef>
            </a:pPr>
            <a:r>
              <a:rPr lang="en-US" sz="1912" u="none" strike="noStrike">
                <a:solidFill>
                  <a:srgbClr val="070607"/>
                </a:solidFill>
                <a:latin typeface="Montserrat"/>
                <a:ea typeface="Montserrat"/>
                <a:cs typeface="Montserrat"/>
                <a:sym typeface="Montserrat"/>
              </a:rPr>
              <a:t>Feel like part of a global community through Riders’ clubs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61832" y="3621589"/>
            <a:ext cx="4035994" cy="161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3"/>
              </a:lnSpc>
              <a:spcBef>
                <a:spcPct val="0"/>
              </a:spcBef>
            </a:pPr>
            <a:r>
              <a:rPr lang="en-US" sz="1859" u="none" strike="noStrike">
                <a:solidFill>
                  <a:srgbClr val="070607"/>
                </a:solidFill>
                <a:latin typeface="Montserrat"/>
                <a:ea typeface="Montserrat"/>
                <a:cs typeface="Montserrat"/>
                <a:sym typeface="Montserrat"/>
              </a:rPr>
              <a:t>Trusted brand known for heritage and classic appeal.</a:t>
            </a:r>
          </a:p>
          <a:p>
            <a:pPr marL="0" lvl="0" indent="0" algn="ctr">
              <a:lnSpc>
                <a:spcPts val="2603"/>
              </a:lnSpc>
              <a:spcBef>
                <a:spcPct val="0"/>
              </a:spcBef>
            </a:pPr>
            <a:r>
              <a:rPr lang="en-US" sz="1859" u="none" strike="noStrike">
                <a:solidFill>
                  <a:srgbClr val="070607"/>
                </a:solidFill>
                <a:latin typeface="Montserrat"/>
                <a:ea typeface="Montserrat"/>
                <a:cs typeface="Montserrat"/>
                <a:sym typeface="Montserrat"/>
              </a:rPr>
              <a:t>Owners describe riding an RE as “nostalgic, powerful, and liberating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14991" y="5694982"/>
            <a:ext cx="3910257" cy="1609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4"/>
              </a:lnSpc>
              <a:spcBef>
                <a:spcPct val="0"/>
              </a:spcBef>
            </a:pPr>
            <a:r>
              <a:rPr lang="en-US" sz="1874" u="none" strike="noStrike">
                <a:solidFill>
                  <a:srgbClr val="070607"/>
                </a:solidFill>
                <a:latin typeface="Montserrat"/>
                <a:ea typeface="Montserrat"/>
                <a:cs typeface="Montserrat"/>
                <a:sym typeface="Montserrat"/>
              </a:rPr>
              <a:t> Built for long journeys &amp; rugged terrain. </a:t>
            </a:r>
          </a:p>
          <a:p>
            <a:pPr marL="0" lvl="0" indent="0" algn="ctr">
              <a:lnSpc>
                <a:spcPts val="2624"/>
              </a:lnSpc>
              <a:spcBef>
                <a:spcPct val="0"/>
              </a:spcBef>
            </a:pPr>
            <a:r>
              <a:rPr lang="en-US" sz="1874" u="none" strike="noStrike">
                <a:solidFill>
                  <a:srgbClr val="070607"/>
                </a:solidFill>
                <a:latin typeface="Montserrat"/>
                <a:ea typeface="Montserrat"/>
                <a:cs typeface="Montserrat"/>
                <a:sym typeface="Montserrat"/>
              </a:rPr>
              <a:t>Associated with freedom, adventure</a:t>
            </a:r>
          </a:p>
          <a:p>
            <a:pPr marL="0" lvl="0" indent="0" algn="ctr">
              <a:lnSpc>
                <a:spcPts val="2624"/>
              </a:lnSpc>
              <a:spcBef>
                <a:spcPct val="0"/>
              </a:spcBef>
            </a:pPr>
            <a:endParaRPr lang="en-US" sz="1874" u="none" strike="noStrike">
              <a:solidFill>
                <a:srgbClr val="07060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60420" y="7785446"/>
            <a:ext cx="3437699" cy="98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6"/>
              </a:lnSpc>
              <a:spcBef>
                <a:spcPct val="0"/>
              </a:spcBef>
            </a:pPr>
            <a:r>
              <a:rPr lang="en-US" sz="1912" u="none" strike="noStrike">
                <a:solidFill>
                  <a:srgbClr val="070607"/>
                </a:solidFill>
                <a:latin typeface="Montserrat"/>
                <a:ea typeface="Montserrat"/>
                <a:cs typeface="Montserrat"/>
                <a:sym typeface="Montserrat"/>
              </a:rPr>
              <a:t>Easy recall: iconic design (Classic 350, bullet), dug dug sound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308502" y="6273951"/>
            <a:ext cx="5165657" cy="1277326"/>
          </a:xfrm>
          <a:custGeom>
            <a:avLst/>
            <a:gdLst/>
            <a:ahLst/>
            <a:cxnLst/>
            <a:rect l="l" t="t" r="r" b="b"/>
            <a:pathLst>
              <a:path w="5165657" h="1277326">
                <a:moveTo>
                  <a:pt x="0" y="0"/>
                </a:moveTo>
                <a:lnTo>
                  <a:pt x="5165657" y="0"/>
                </a:lnTo>
                <a:lnTo>
                  <a:pt x="5165657" y="1277326"/>
                </a:lnTo>
                <a:lnTo>
                  <a:pt x="0" y="1277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361581" y="4262169"/>
            <a:ext cx="5165657" cy="1277326"/>
          </a:xfrm>
          <a:custGeom>
            <a:avLst/>
            <a:gdLst/>
            <a:ahLst/>
            <a:cxnLst/>
            <a:rect l="l" t="t" r="r" b="b"/>
            <a:pathLst>
              <a:path w="5165657" h="1277326">
                <a:moveTo>
                  <a:pt x="0" y="0"/>
                </a:moveTo>
                <a:lnTo>
                  <a:pt x="5165658" y="0"/>
                </a:lnTo>
                <a:lnTo>
                  <a:pt x="5165658" y="1277326"/>
                </a:lnTo>
                <a:lnTo>
                  <a:pt x="0" y="1277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269822" y="8443607"/>
            <a:ext cx="4018178" cy="993586"/>
          </a:xfrm>
          <a:custGeom>
            <a:avLst/>
            <a:gdLst/>
            <a:ahLst/>
            <a:cxnLst/>
            <a:rect l="l" t="t" r="r" b="b"/>
            <a:pathLst>
              <a:path w="4018178" h="993586">
                <a:moveTo>
                  <a:pt x="0" y="0"/>
                </a:moveTo>
                <a:lnTo>
                  <a:pt x="4018178" y="0"/>
                </a:lnTo>
                <a:lnTo>
                  <a:pt x="4018178" y="993586"/>
                </a:lnTo>
                <a:lnTo>
                  <a:pt x="0" y="993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923765" y="2176102"/>
            <a:ext cx="2692114" cy="84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HOW DEEPLY CONNECTED ARE YOU WITH ME?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586797" y="4573270"/>
            <a:ext cx="2692114" cy="570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WHAT DO I THINK &amp; FEEL ABOUT YOU?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69822" y="6713303"/>
            <a:ext cx="2692114" cy="342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WHAT ARE YOU?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932854" y="8827627"/>
            <a:ext cx="2692114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Norwester"/>
                <a:ea typeface="Norwester"/>
                <a:cs typeface="Norwester"/>
                <a:sym typeface="Norwester"/>
              </a:rPr>
              <a:t>WHO ARE YOU?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68268" y="1761325"/>
            <a:ext cx="14249768" cy="829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1"/>
              </a:lnSpc>
            </a:pPr>
            <a:r>
              <a:rPr lang="en-US" sz="2479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Conversation Channel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Social Media: Instagram, Facebook, YouTube (user-generated content).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Events &amp; Rides: Rider Mania, Himalayan Odyssey.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Rider Clubs: Local &amp; global communities.</a:t>
            </a:r>
          </a:p>
          <a:p>
            <a:pPr algn="just">
              <a:lnSpc>
                <a:spcPts val="3471"/>
              </a:lnSpc>
            </a:pPr>
            <a:r>
              <a:rPr lang="en-US" sz="2479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Conversation Source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Brand Content: Royal Enfield stories, historical legacy.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Influencers &amp; Celebrities: Bollywood actors, moto vloggers.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Customer Testimonials: Positive riding experiences &amp; nostalgia.</a:t>
            </a:r>
          </a:p>
          <a:p>
            <a:pPr algn="just">
              <a:lnSpc>
                <a:spcPts val="3471"/>
              </a:lnSpc>
            </a:pPr>
            <a:r>
              <a:rPr lang="en-US" sz="2479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Content Themes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Adventure &amp; Freedom: Long rides, road trips, travel experiences.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Customization: Make It Yours (MIY) program for personalizing bikes.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Heritage &amp; Storytelling: Brand history, legacy of the Bullet.</a:t>
            </a:r>
          </a:p>
          <a:p>
            <a:pPr algn="just">
              <a:lnSpc>
                <a:spcPts val="3471"/>
              </a:lnSpc>
            </a:pPr>
            <a:r>
              <a:rPr lang="en-US" sz="2479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Channel-Specific Content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Instagram: Visual storytelling (adventure shots, bike modifications).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YouTube: Rider documentaries, bike reviews, road trip vlogs.</a:t>
            </a:r>
          </a:p>
          <a:p>
            <a:pPr algn="just">
              <a:lnSpc>
                <a:spcPts val="3471"/>
              </a:lnSpc>
            </a:pPr>
            <a:r>
              <a:rPr lang="en-US" sz="2479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5. Context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Positioned as a lifestyle brand, not just a motorcycle company.</a:t>
            </a:r>
          </a:p>
          <a:p>
            <a:pPr marL="535300" lvl="1" indent="-267650" algn="just">
              <a:lnSpc>
                <a:spcPts val="3471"/>
              </a:lnSpc>
              <a:buFont typeface="Arial"/>
              <a:buChar char="•"/>
            </a:pPr>
            <a:r>
              <a:rPr lang="en-US" sz="24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Appeals to rebellion, nostalgia, and adventure seekers.</a:t>
            </a:r>
          </a:p>
          <a:p>
            <a:pPr algn="just">
              <a:lnSpc>
                <a:spcPts val="3471"/>
              </a:lnSpc>
            </a:pPr>
            <a:endParaRPr lang="en-US" sz="2479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186696" y="-4139238"/>
            <a:ext cx="1903349" cy="467600"/>
            <a:chOff x="0" y="0"/>
            <a:chExt cx="501293" cy="1231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1293" cy="123154"/>
            </a:xfrm>
            <a:custGeom>
              <a:avLst/>
              <a:gdLst/>
              <a:ahLst/>
              <a:cxnLst/>
              <a:rect l="l" t="t" r="r" b="b"/>
              <a:pathLst>
                <a:path w="501293" h="123154">
                  <a:moveTo>
                    <a:pt x="0" y="0"/>
                  </a:moveTo>
                  <a:lnTo>
                    <a:pt x="501293" y="0"/>
                  </a:lnTo>
                  <a:lnTo>
                    <a:pt x="501293" y="123154"/>
                  </a:lnTo>
                  <a:lnTo>
                    <a:pt x="0" y="123154"/>
                  </a:lnTo>
                  <a:close/>
                </a:path>
              </a:pathLst>
            </a:custGeom>
            <a:solidFill>
              <a:srgbClr val="1E1E2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501293" cy="104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-510292" y="5831306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-506856" y="3512268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0" y="0"/>
                </a:lnTo>
                <a:lnTo>
                  <a:pt x="2017800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567936" y="0"/>
            <a:ext cx="5455013" cy="10061298"/>
          </a:xfrm>
          <a:custGeom>
            <a:avLst/>
            <a:gdLst/>
            <a:ahLst/>
            <a:cxnLst/>
            <a:rect l="l" t="t" r="r" b="b"/>
            <a:pathLst>
              <a:path w="5455013" h="10061298">
                <a:moveTo>
                  <a:pt x="0" y="0"/>
                </a:moveTo>
                <a:lnTo>
                  <a:pt x="5455013" y="0"/>
                </a:lnTo>
                <a:lnTo>
                  <a:pt x="5455013" y="10061298"/>
                </a:lnTo>
                <a:lnTo>
                  <a:pt x="0" y="10061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11" b="-251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1170" y="346075"/>
            <a:ext cx="11115002" cy="117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0"/>
              </a:lnSpc>
            </a:pPr>
            <a:r>
              <a:rPr lang="en-US" sz="87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5C FRAMEWORK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44067" y="4379047"/>
            <a:ext cx="14999866" cy="3987219"/>
            <a:chOff x="0" y="0"/>
            <a:chExt cx="3950582" cy="10501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50582" cy="1050132"/>
            </a:xfrm>
            <a:custGeom>
              <a:avLst/>
              <a:gdLst/>
              <a:ahLst/>
              <a:cxnLst/>
              <a:rect l="l" t="t" r="r" b="b"/>
              <a:pathLst>
                <a:path w="3950582" h="1050132">
                  <a:moveTo>
                    <a:pt x="0" y="0"/>
                  </a:moveTo>
                  <a:lnTo>
                    <a:pt x="3950582" y="0"/>
                  </a:lnTo>
                  <a:lnTo>
                    <a:pt x="3950582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3950582" cy="1031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24466" y="3487013"/>
            <a:ext cx="4021808" cy="5771287"/>
            <a:chOff x="0" y="0"/>
            <a:chExt cx="5362411" cy="769504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27569" r="27569"/>
            <a:stretch>
              <a:fillRect/>
            </a:stretch>
          </p:blipFill>
          <p:spPr>
            <a:xfrm>
              <a:off x="0" y="0"/>
              <a:ext cx="5362411" cy="7695049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14082369" y="4055650"/>
            <a:ext cx="2561564" cy="646795"/>
          </a:xfrm>
          <a:custGeom>
            <a:avLst/>
            <a:gdLst/>
            <a:ahLst/>
            <a:cxnLst/>
            <a:rect l="l" t="t" r="r" b="b"/>
            <a:pathLst>
              <a:path w="2561564" h="646795">
                <a:moveTo>
                  <a:pt x="0" y="0"/>
                </a:moveTo>
                <a:lnTo>
                  <a:pt x="2561564" y="0"/>
                </a:lnTo>
                <a:lnTo>
                  <a:pt x="2561564" y="646795"/>
                </a:lnTo>
                <a:lnTo>
                  <a:pt x="0" y="646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546274" y="4981840"/>
            <a:ext cx="11097659" cy="3267560"/>
          </a:xfrm>
          <a:custGeom>
            <a:avLst/>
            <a:gdLst/>
            <a:ahLst/>
            <a:cxnLst/>
            <a:rect l="l" t="t" r="r" b="b"/>
            <a:pathLst>
              <a:path w="11097659" h="3267560">
                <a:moveTo>
                  <a:pt x="0" y="0"/>
                </a:moveTo>
                <a:lnTo>
                  <a:pt x="11097659" y="0"/>
                </a:lnTo>
                <a:lnTo>
                  <a:pt x="11097659" y="3267560"/>
                </a:lnTo>
                <a:lnTo>
                  <a:pt x="0" y="3267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05631" y="1582840"/>
            <a:ext cx="9876738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COMPETITOR’S BIKES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2503082" cy="10287000"/>
            <a:chOff x="0" y="0"/>
            <a:chExt cx="6184570" cy="50883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EAE9E9"/>
            </a:solidFill>
          </p:spPr>
        </p:sp>
        <p:sp>
          <p:nvSpPr>
            <p:cNvPr id="4" name="Freeform 4"/>
            <p:cNvSpPr/>
            <p:nvPr/>
          </p:nvSpPr>
          <p:spPr>
            <a:xfrm rot="78000">
              <a:off x="796" y="-69501"/>
              <a:ext cx="6240699" cy="5164989"/>
            </a:xfrm>
            <a:custGeom>
              <a:avLst/>
              <a:gdLst/>
              <a:ahLst/>
              <a:cxnLst/>
              <a:rect l="l" t="t" r="r" b="b"/>
              <a:pathLst>
                <a:path w="6240699" h="5164989">
                  <a:moveTo>
                    <a:pt x="3432769" y="2605956"/>
                  </a:moveTo>
                  <a:lnTo>
                    <a:pt x="6240699" y="5087089"/>
                  </a:lnTo>
                  <a:lnTo>
                    <a:pt x="2807930" y="5164990"/>
                  </a:lnTo>
                  <a:lnTo>
                    <a:pt x="0" y="2683856"/>
                  </a:lnTo>
                  <a:lnTo>
                    <a:pt x="2692487" y="77901"/>
                  </a:lnTo>
                  <a:lnTo>
                    <a:pt x="6125257" y="0"/>
                  </a:lnTo>
                  <a:lnTo>
                    <a:pt x="3432769" y="2605956"/>
                  </a:lnTo>
                  <a:close/>
                </a:path>
              </a:pathLst>
            </a:custGeom>
            <a:blipFill>
              <a:blip r:embed="rId2"/>
              <a:stretch>
                <a:fillRect l="-5877" t="-8321" b="-8477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H="1">
            <a:off x="9775252" y="934432"/>
            <a:ext cx="7652897" cy="2334133"/>
          </a:xfrm>
          <a:custGeom>
            <a:avLst/>
            <a:gdLst/>
            <a:ahLst/>
            <a:cxnLst/>
            <a:rect l="l" t="t" r="r" b="b"/>
            <a:pathLst>
              <a:path w="7652897" h="2334133">
                <a:moveTo>
                  <a:pt x="7652896" y="0"/>
                </a:moveTo>
                <a:lnTo>
                  <a:pt x="0" y="0"/>
                </a:lnTo>
                <a:lnTo>
                  <a:pt x="0" y="2334133"/>
                </a:lnTo>
                <a:lnTo>
                  <a:pt x="7652896" y="2334133"/>
                </a:lnTo>
                <a:lnTo>
                  <a:pt x="76528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944100" y="6913215"/>
            <a:ext cx="7315200" cy="452212"/>
          </a:xfrm>
          <a:custGeom>
            <a:avLst/>
            <a:gdLst/>
            <a:ahLst/>
            <a:cxnLst/>
            <a:rect l="l" t="t" r="r" b="b"/>
            <a:pathLst>
              <a:path w="7315200" h="452212">
                <a:moveTo>
                  <a:pt x="7315200" y="0"/>
                </a:moveTo>
                <a:lnTo>
                  <a:pt x="0" y="0"/>
                </a:lnTo>
                <a:lnTo>
                  <a:pt x="0" y="452213"/>
                </a:lnTo>
                <a:lnTo>
                  <a:pt x="7315200" y="452213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6999" y="395567"/>
            <a:ext cx="2105158" cy="2105158"/>
          </a:xfrm>
          <a:custGeom>
            <a:avLst/>
            <a:gdLst/>
            <a:ahLst/>
            <a:cxnLst/>
            <a:rect l="l" t="t" r="r" b="b"/>
            <a:pathLst>
              <a:path w="2105158" h="2105158">
                <a:moveTo>
                  <a:pt x="0" y="0"/>
                </a:moveTo>
                <a:lnTo>
                  <a:pt x="2105158" y="0"/>
                </a:lnTo>
                <a:lnTo>
                  <a:pt x="2105158" y="2105159"/>
                </a:lnTo>
                <a:lnTo>
                  <a:pt x="0" y="2105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44100" y="2953574"/>
            <a:ext cx="6198267" cy="3873917"/>
          </a:xfrm>
          <a:custGeom>
            <a:avLst/>
            <a:gdLst/>
            <a:ahLst/>
            <a:cxnLst/>
            <a:rect l="l" t="t" r="r" b="b"/>
            <a:pathLst>
              <a:path w="6198267" h="3873917">
                <a:moveTo>
                  <a:pt x="0" y="0"/>
                </a:moveTo>
                <a:lnTo>
                  <a:pt x="6198267" y="0"/>
                </a:lnTo>
                <a:lnTo>
                  <a:pt x="6198267" y="3873916"/>
                </a:lnTo>
                <a:lnTo>
                  <a:pt x="0" y="38739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621198" y="7470203"/>
            <a:ext cx="6224236" cy="748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19"/>
              </a:lnSpc>
            </a:pPr>
            <a:r>
              <a:rPr lang="en-US" sz="4299" spc="429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BRAND MANAGEMENT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71006" y="8406829"/>
            <a:ext cx="4857142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 SUBMITTED TO: DR. SANKET VATAWALA</a:t>
            </a:r>
          </a:p>
          <a:p>
            <a:pPr algn="ctr">
              <a:lnSpc>
                <a:spcPts val="3000"/>
              </a:lnSpc>
            </a:pPr>
            <a:endParaRPr lang="en-US" sz="3000">
              <a:solidFill>
                <a:srgbClr val="1E1E24"/>
              </a:solidFill>
              <a:latin typeface="Norwester"/>
              <a:ea typeface="Norwester"/>
              <a:cs typeface="Norwester"/>
              <a:sym typeface="Norwester"/>
            </a:endParaRPr>
          </a:p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PRESENTED BY: GROUP 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28969" y="6294090"/>
            <a:ext cx="2628528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MADE LIKE A GUN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17572" y="0"/>
            <a:ext cx="3170428" cy="10287000"/>
            <a:chOff x="0" y="0"/>
            <a:chExt cx="83501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5010" cy="2709333"/>
            </a:xfrm>
            <a:custGeom>
              <a:avLst/>
              <a:gdLst/>
              <a:ahLst/>
              <a:cxnLst/>
              <a:rect l="l" t="t" r="r" b="b"/>
              <a:pathLst>
                <a:path w="835010" h="2709333">
                  <a:moveTo>
                    <a:pt x="0" y="0"/>
                  </a:moveTo>
                  <a:lnTo>
                    <a:pt x="835010" y="0"/>
                  </a:lnTo>
                  <a:lnTo>
                    <a:pt x="83501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835010" cy="2690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15475" y="597544"/>
            <a:ext cx="11115002" cy="147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RECOMMENDATIONS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5475" y="2865095"/>
            <a:ext cx="13087722" cy="6546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31"/>
              </a:lnSpc>
            </a:pPr>
            <a:r>
              <a:rPr lang="en-US" sz="2879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Innovation &amp; Sustainability:</a:t>
            </a:r>
          </a:p>
          <a:p>
            <a:pPr marL="621658" lvl="1" indent="-310829" algn="just">
              <a:lnSpc>
                <a:spcPts val="4031"/>
              </a:lnSpc>
              <a:buFont typeface="Arial"/>
              <a:buChar char="•"/>
            </a:pPr>
            <a:r>
              <a:rPr lang="en-US" sz="28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Develop electric models while retaining the classic feel.</a:t>
            </a:r>
          </a:p>
          <a:p>
            <a:pPr marL="621658" lvl="1" indent="-310829" algn="just">
              <a:lnSpc>
                <a:spcPts val="4031"/>
              </a:lnSpc>
              <a:buFont typeface="Arial"/>
              <a:buChar char="•"/>
            </a:pPr>
            <a:r>
              <a:rPr lang="en-US" sz="28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Focus on lightweight &amp; fuel-efficient models for city riders.</a:t>
            </a:r>
          </a:p>
          <a:p>
            <a:pPr algn="just">
              <a:lnSpc>
                <a:spcPts val="4031"/>
              </a:lnSpc>
            </a:pPr>
            <a:endParaRPr lang="en-US" sz="2879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31"/>
              </a:lnSpc>
            </a:pPr>
            <a:r>
              <a:rPr lang="en-US" sz="2879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New Market Expansion:</a:t>
            </a:r>
          </a:p>
          <a:p>
            <a:pPr marL="621658" lvl="1" indent="-310829" algn="just">
              <a:lnSpc>
                <a:spcPts val="4031"/>
              </a:lnSpc>
              <a:buFont typeface="Arial"/>
              <a:buChar char="•"/>
            </a:pPr>
            <a:r>
              <a:rPr lang="en-US" sz="28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Increase presence in Asia &amp; Africa as it’s ideal for mid premium segment.</a:t>
            </a:r>
          </a:p>
          <a:p>
            <a:pPr marL="621658" lvl="1" indent="-310829" algn="just">
              <a:lnSpc>
                <a:spcPts val="4031"/>
              </a:lnSpc>
              <a:buFont typeface="Arial"/>
              <a:buChar char="•"/>
            </a:pPr>
            <a:r>
              <a:rPr lang="en-US" sz="28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Offer affordable financing options.</a:t>
            </a:r>
          </a:p>
          <a:p>
            <a:pPr algn="just">
              <a:lnSpc>
                <a:spcPts val="4031"/>
              </a:lnSpc>
            </a:pPr>
            <a:endParaRPr lang="en-US" sz="2879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031"/>
              </a:lnSpc>
            </a:pPr>
            <a:r>
              <a:rPr lang="en-US" sz="2879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Digital &amp; Influencer Marketing:</a:t>
            </a:r>
          </a:p>
          <a:p>
            <a:pPr marL="621658" lvl="1" indent="-310829" algn="just">
              <a:lnSpc>
                <a:spcPts val="4031"/>
              </a:lnSpc>
              <a:buFont typeface="Arial"/>
              <a:buChar char="•"/>
            </a:pPr>
            <a:r>
              <a:rPr lang="en-US" sz="28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More personalized digital campaigns:  customized bike content, owner endorsement.</a:t>
            </a:r>
          </a:p>
          <a:p>
            <a:pPr marL="621658" lvl="1" indent="-310829" algn="just">
              <a:lnSpc>
                <a:spcPts val="4031"/>
              </a:lnSpc>
              <a:buFont typeface="Arial"/>
              <a:buChar char="•"/>
            </a:pPr>
            <a:r>
              <a:rPr lang="en-US" sz="287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Collaborations with travel &amp; moto influencers to gauge young audience.</a:t>
            </a:r>
          </a:p>
          <a:p>
            <a:pPr algn="just">
              <a:lnSpc>
                <a:spcPts val="4031"/>
              </a:lnSpc>
            </a:pPr>
            <a:endParaRPr lang="en-US" sz="2879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186696" y="-4139238"/>
            <a:ext cx="1903349" cy="467600"/>
            <a:chOff x="0" y="0"/>
            <a:chExt cx="501293" cy="1231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1293" cy="123154"/>
            </a:xfrm>
            <a:custGeom>
              <a:avLst/>
              <a:gdLst/>
              <a:ahLst/>
              <a:cxnLst/>
              <a:rect l="l" t="t" r="r" b="b"/>
              <a:pathLst>
                <a:path w="501293" h="123154">
                  <a:moveTo>
                    <a:pt x="0" y="0"/>
                  </a:moveTo>
                  <a:lnTo>
                    <a:pt x="501293" y="0"/>
                  </a:lnTo>
                  <a:lnTo>
                    <a:pt x="501293" y="123154"/>
                  </a:lnTo>
                  <a:lnTo>
                    <a:pt x="0" y="123154"/>
                  </a:lnTo>
                  <a:close/>
                </a:path>
              </a:pathLst>
            </a:custGeom>
            <a:solidFill>
              <a:srgbClr val="1E1E2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501293" cy="1041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 flipV="1">
            <a:off x="12917775" y="5589674"/>
            <a:ext cx="7136932" cy="1802075"/>
          </a:xfrm>
          <a:custGeom>
            <a:avLst/>
            <a:gdLst/>
            <a:ahLst/>
            <a:cxnLst/>
            <a:rect l="l" t="t" r="r" b="b"/>
            <a:pathLst>
              <a:path w="7136932" h="1802075">
                <a:moveTo>
                  <a:pt x="0" y="1802075"/>
                </a:moveTo>
                <a:lnTo>
                  <a:pt x="7136933" y="1802075"/>
                </a:lnTo>
                <a:lnTo>
                  <a:pt x="7136933" y="0"/>
                </a:lnTo>
                <a:lnTo>
                  <a:pt x="0" y="0"/>
                </a:lnTo>
                <a:lnTo>
                  <a:pt x="0" y="180207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-510292" y="5831306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-506856" y="3512268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0" y="0"/>
                </a:lnTo>
                <a:lnTo>
                  <a:pt x="2017800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60" end="57653.56"/>
                </p14:media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2463955" y="-209653"/>
            <a:ext cx="14275073" cy="107063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12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10905" y="2273299"/>
            <a:ext cx="6277095" cy="287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>
                <a:solidFill>
                  <a:srgbClr val="EAE9E9"/>
                </a:solidFill>
                <a:latin typeface="Norwester"/>
                <a:ea typeface="Norwester"/>
                <a:cs typeface="Norwester"/>
                <a:sym typeface="Norwester"/>
              </a:rPr>
              <a:t>THANK </a:t>
            </a:r>
          </a:p>
          <a:p>
            <a:pPr algn="l">
              <a:lnSpc>
                <a:spcPts val="11000"/>
              </a:lnSpc>
            </a:pPr>
            <a:r>
              <a:rPr lang="en-US" sz="11000">
                <a:solidFill>
                  <a:srgbClr val="EAE9E9"/>
                </a:solidFill>
                <a:latin typeface="Norwester"/>
                <a:ea typeface="Norwester"/>
                <a:cs typeface="Norwester"/>
                <a:sym typeface="Norwester"/>
              </a:rPr>
              <a:t>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60921" y="7885425"/>
            <a:ext cx="1719114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EAE9E9"/>
                </a:solidFill>
                <a:latin typeface="Norwester"/>
                <a:ea typeface="Norwester"/>
                <a:cs typeface="Norwester"/>
                <a:sym typeface="Norwester"/>
              </a:rPr>
              <a:t>SEE MORE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1028700"/>
            <a:ext cx="5001233" cy="4114800"/>
            <a:chOff x="0" y="0"/>
            <a:chExt cx="6184570" cy="50883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EAE9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blipFill>
              <a:blip r:embed="rId4"/>
              <a:stretch>
                <a:fillRect l="-14847" r="-14847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258067" y="5143500"/>
            <a:ext cx="5001233" cy="4114800"/>
            <a:chOff x="0" y="0"/>
            <a:chExt cx="6184570" cy="50883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EAE9E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5"/>
              <a:stretch>
                <a:fillRect l="-34291" r="-4850" b="-26837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5010183" y="6087773"/>
            <a:ext cx="1341318" cy="2226254"/>
          </a:xfrm>
          <a:custGeom>
            <a:avLst/>
            <a:gdLst/>
            <a:ahLst/>
            <a:cxnLst/>
            <a:rect l="l" t="t" r="r" b="b"/>
            <a:pathLst>
              <a:path w="1341318" h="2226254">
                <a:moveTo>
                  <a:pt x="0" y="0"/>
                </a:moveTo>
                <a:lnTo>
                  <a:pt x="1341318" y="0"/>
                </a:lnTo>
                <a:lnTo>
                  <a:pt x="1341318" y="2226254"/>
                </a:lnTo>
                <a:lnTo>
                  <a:pt x="0" y="2226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2022918" y="1972973"/>
            <a:ext cx="1341318" cy="2226254"/>
          </a:xfrm>
          <a:custGeom>
            <a:avLst/>
            <a:gdLst/>
            <a:ahLst/>
            <a:cxnLst/>
            <a:rect l="l" t="t" r="r" b="b"/>
            <a:pathLst>
              <a:path w="1341318" h="2226254">
                <a:moveTo>
                  <a:pt x="1341318" y="0"/>
                </a:moveTo>
                <a:lnTo>
                  <a:pt x="0" y="0"/>
                </a:lnTo>
                <a:lnTo>
                  <a:pt x="0" y="2226254"/>
                </a:lnTo>
                <a:lnTo>
                  <a:pt x="1341318" y="2226254"/>
                </a:lnTo>
                <a:lnTo>
                  <a:pt x="134131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11132" y="1028700"/>
            <a:ext cx="5170454" cy="319628"/>
          </a:xfrm>
          <a:custGeom>
            <a:avLst/>
            <a:gdLst/>
            <a:ahLst/>
            <a:cxnLst/>
            <a:rect l="l" t="t" r="r" b="b"/>
            <a:pathLst>
              <a:path w="5170454" h="319628">
                <a:moveTo>
                  <a:pt x="0" y="0"/>
                </a:moveTo>
                <a:lnTo>
                  <a:pt x="5170454" y="0"/>
                </a:lnTo>
                <a:lnTo>
                  <a:pt x="5170454" y="319628"/>
                </a:lnTo>
                <a:lnTo>
                  <a:pt x="0" y="3196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44283" y="1915242"/>
            <a:ext cx="3073823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VISION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44283" y="3140628"/>
            <a:ext cx="7813731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To inspire motorcycling adventures and create timeless experiences, blending heritage with modern innovation while fostering a global community of passionate riders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97401" y="6030042"/>
            <a:ext cx="390686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MISSION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97401" y="7255428"/>
            <a:ext cx="7813731" cy="281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To design and build simple, accessible, and evocative motorcycles that celebrate the joy of riding.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To uphold the legacy of craftsmanship and engineering excellence while evolving with modern advancements.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To promote a strong riding culture and brotherhood through global communities, events, and experiences.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To ensure sustainability and durability in products, supporting long-term reliability and environmental responsibility.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61582"/>
            <a:ext cx="16230600" cy="4143789"/>
            <a:chOff x="0" y="0"/>
            <a:chExt cx="21640800" cy="552505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8707" t="33531" r="8351" b="32588"/>
            <a:stretch>
              <a:fillRect/>
            </a:stretch>
          </p:blipFill>
          <p:spPr>
            <a:xfrm>
              <a:off x="0" y="0"/>
              <a:ext cx="21640800" cy="5525052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04375" y="9811612"/>
            <a:ext cx="5170454" cy="319628"/>
          </a:xfrm>
          <a:custGeom>
            <a:avLst/>
            <a:gdLst/>
            <a:ahLst/>
            <a:cxnLst/>
            <a:rect l="l" t="t" r="r" b="b"/>
            <a:pathLst>
              <a:path w="5170454" h="319628">
                <a:moveTo>
                  <a:pt x="0" y="0"/>
                </a:moveTo>
                <a:lnTo>
                  <a:pt x="5170454" y="0"/>
                </a:lnTo>
                <a:lnTo>
                  <a:pt x="5170454" y="319628"/>
                </a:lnTo>
                <a:lnTo>
                  <a:pt x="0" y="319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12670"/>
            <a:ext cx="5464110" cy="3445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6"/>
              </a:lnSpc>
            </a:pPr>
            <a:r>
              <a:rPr lang="en-US" sz="6746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ROYAL ENFIELD: MORE THAN JUST A MOTORCYCLE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49450" y="5335050"/>
            <a:ext cx="10509850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Royal Enfield, founded in 1901 in the UK, is the world’s oldest motorcycle brand in continuous production. Initially a British brand, it became an Indian icon after 1971 and is now owned by Eicher Motors. Known for its classic design, thumping exhaust, and rugged appeal, it has evolved into a global lifestyle brand representing freedom, adventure, and heritage.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49450" y="7067965"/>
            <a:ext cx="331127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30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WHY ROYAL ENFIELD?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49450" y="7731634"/>
            <a:ext cx="10643388" cy="186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9122" lvl="1" indent="-194561" algn="just">
              <a:lnSpc>
                <a:spcPts val="2523"/>
              </a:lnSpc>
              <a:buFont typeface="Arial"/>
              <a:buChar char="•"/>
            </a:pPr>
            <a:r>
              <a:rPr lang="en-US" sz="1802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120+ Years of Legacy – Established in 1901, the oldest continuously running motorcycle brand.</a:t>
            </a:r>
          </a:p>
          <a:p>
            <a:pPr marL="389122" lvl="1" indent="-194561" algn="just">
              <a:lnSpc>
                <a:spcPts val="2523"/>
              </a:lnSpc>
              <a:buFont typeface="Arial"/>
              <a:buChar char="•"/>
            </a:pPr>
            <a:r>
              <a:rPr lang="en-US" sz="1802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 Revival to Market Leader – From near bankruptcy in the 90s to dominating the mid-size segment.</a:t>
            </a:r>
          </a:p>
          <a:p>
            <a:pPr marL="389122" lvl="1" indent="-194561" algn="just">
              <a:lnSpc>
                <a:spcPts val="2523"/>
              </a:lnSpc>
              <a:buFont typeface="Arial"/>
              <a:buChar char="•"/>
            </a:pPr>
            <a:r>
              <a:rPr lang="en-US" sz="1802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 Cultural Icon – More than a bike; it’s a lifestyle and a thriving community.</a:t>
            </a:r>
          </a:p>
          <a:p>
            <a:pPr marL="389122" lvl="1" indent="-194561" algn="just">
              <a:lnSpc>
                <a:spcPts val="2523"/>
              </a:lnSpc>
              <a:buFont typeface="Arial"/>
              <a:buChar char="•"/>
            </a:pPr>
            <a:r>
              <a:rPr lang="en-US" sz="1802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 Beyond Motorcycles – Expanding into apparel, accessories, and riding experiences.</a:t>
            </a:r>
          </a:p>
          <a:p>
            <a:pPr marL="389122" lvl="1" indent="-194561" algn="just">
              <a:lnSpc>
                <a:spcPts val="2523"/>
              </a:lnSpc>
              <a:buFont typeface="Arial"/>
              <a:buChar char="•"/>
            </a:pPr>
            <a:r>
              <a:rPr lang="en-US" sz="1802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 Future-Ready – Investing in EVs, global expansion, and digital innovation.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H="1">
            <a:off x="1348832" y="2181137"/>
            <a:ext cx="14287" cy="6963815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2627043" y="717587"/>
            <a:ext cx="5432357" cy="8910108"/>
            <a:chOff x="0" y="0"/>
            <a:chExt cx="7243143" cy="1188014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631" t="4508" b="5658"/>
            <a:stretch>
              <a:fillRect/>
            </a:stretch>
          </p:blipFill>
          <p:spPr>
            <a:xfrm>
              <a:off x="0" y="0"/>
              <a:ext cx="7243143" cy="11880144"/>
            </a:xfrm>
            <a:prstGeom prst="rect">
              <a:avLst/>
            </a:prstGeom>
          </p:spPr>
        </p:pic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716918" y="6645020"/>
          <a:ext cx="10646312" cy="3381375"/>
        </p:xfrm>
        <a:graphic>
          <a:graphicData uri="http://schemas.openxmlformats.org/drawingml/2006/table">
            <a:tbl>
              <a:tblPr/>
              <a:tblGrid>
                <a:gridCol w="5475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0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645"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orwester"/>
                          <a:ea typeface="Norwester"/>
                          <a:cs typeface="Norwester"/>
                          <a:sym typeface="Norwester"/>
                        </a:rPr>
                        <a:t>Challenges (1990s-2000s)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Norwester"/>
                          <a:ea typeface="Norwester"/>
                          <a:cs typeface="Norwester"/>
                          <a:sym typeface="Norwester"/>
                        </a:rPr>
                        <a:t>Revival Strategies (2000s-Present)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039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orwester"/>
                          <a:ea typeface="Norwester"/>
                          <a:cs typeface="Norwester"/>
                          <a:sym typeface="Norwester"/>
                        </a:rPr>
                        <a:t>Declining Sales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orwester"/>
                          <a:ea typeface="Norwester"/>
                          <a:cs typeface="Norwester"/>
                          <a:sym typeface="Norwester"/>
                        </a:rPr>
                        <a:t>Revamped marketing &amp; brand identity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039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orwester"/>
                          <a:ea typeface="Norwester"/>
                          <a:cs typeface="Norwester"/>
                          <a:sym typeface="Norwester"/>
                        </a:rPr>
                        <a:t>Outdated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Norwester"/>
                          <a:ea typeface="Norwester"/>
                          <a:cs typeface="Norwester"/>
                          <a:sym typeface="Norwester"/>
                        </a:rPr>
                        <a:t>Launched Classic 350, Himalayan, 650 Twins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826"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orwester"/>
                          <a:ea typeface="Norwester"/>
                          <a:cs typeface="Norwester"/>
                          <a:sym typeface="Norwester"/>
                        </a:rPr>
                        <a:t>Competition from Honda, Bajaj, Yamaha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orwester"/>
                          <a:ea typeface="Norwester"/>
                          <a:cs typeface="Norwester"/>
                          <a:sym typeface="Norwester"/>
                        </a:rPr>
                        <a:t>Repositioned as a premium, lifestyle brand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826"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orwester"/>
                          <a:ea typeface="Norwester"/>
                          <a:cs typeface="Norwester"/>
                          <a:sym typeface="Norwester"/>
                        </a:rPr>
                        <a:t>Limited Global Reach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Norwester"/>
                          <a:ea typeface="Norwester"/>
                          <a:cs typeface="Norwester"/>
                          <a:sym typeface="Norwester"/>
                        </a:rPr>
                        <a:t>Expanded into 60+ countries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664339" y="191298"/>
            <a:ext cx="1052579" cy="1052579"/>
          </a:xfrm>
          <a:custGeom>
            <a:avLst/>
            <a:gdLst/>
            <a:ahLst/>
            <a:cxnLst/>
            <a:rect l="l" t="t" r="r" b="b"/>
            <a:pathLst>
              <a:path w="1052579" h="1052579">
                <a:moveTo>
                  <a:pt x="0" y="0"/>
                </a:moveTo>
                <a:lnTo>
                  <a:pt x="1052579" y="0"/>
                </a:lnTo>
                <a:lnTo>
                  <a:pt x="1052579" y="1052579"/>
                </a:lnTo>
                <a:lnTo>
                  <a:pt x="0" y="1052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2009" y="304077"/>
            <a:ext cx="9939012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HISTORY OF ROYAL ENFIELD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6432" y="2993135"/>
            <a:ext cx="5425276" cy="18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Founded in Redditch, UK (1901) – One of the world’s oldest motorcycle brands.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Launched the first Royal Enfield motorcycle with a single-cylinder engine.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Introduced the legendary slogan "Made Like a Gun", symbolizing durability and strength.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32009" y="2240806"/>
            <a:ext cx="4996946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 1901-1954: THE BIRTH OF AN ICON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1142" y="5776340"/>
            <a:ext cx="5135856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📍 LATE 1990S - EARLY 2000S: STRUGGLES &amp; CHALLENGES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10680" y="2993135"/>
            <a:ext cx="5263962" cy="249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1955: Partnered with Madras Motors, started manufacturing in India.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1965-1980s: Bullet 350 became the Indian Army’s motorcycle of choice.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1971: UK operations shut down, Royal Enfield became fully Indian.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1994: Acquired by Eicher Motors, marking the beginning of a transformation phase.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95241" y="2113665"/>
            <a:ext cx="5079402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1955-1994: EXPANSION INTO INDIA &amp; OWNERSHIP SHIFT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39071" y="5797929"/>
            <a:ext cx="4835571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5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📍 2000S-PRESENT: THE GREAT REVIVAL &amp; GLOBAL SUCCESS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50016" y="1488651"/>
            <a:ext cx="8502997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LEGACY, CHALLENGES &amp; REVIVAL OF ROYAL ENFIELD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702400" y="1165860"/>
            <a:ext cx="4620182" cy="8847195"/>
            <a:chOff x="0" y="0"/>
            <a:chExt cx="3316097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6097" cy="6350000"/>
            </a:xfrm>
            <a:custGeom>
              <a:avLst/>
              <a:gdLst/>
              <a:ahLst/>
              <a:cxnLst/>
              <a:rect l="l" t="t" r="r" b="b"/>
              <a:pathLst>
                <a:path w="3316097" h="6350000">
                  <a:moveTo>
                    <a:pt x="3316097" y="0"/>
                  </a:moveTo>
                  <a:lnTo>
                    <a:pt x="1940306" y="6350000"/>
                  </a:lnTo>
                  <a:lnTo>
                    <a:pt x="0" y="6350000"/>
                  </a:lnTo>
                  <a:lnTo>
                    <a:pt x="1375791" y="0"/>
                  </a:lnTo>
                  <a:lnTo>
                    <a:pt x="3316097" y="0"/>
                  </a:lnTo>
                  <a:close/>
                </a:path>
              </a:pathLst>
            </a:custGeom>
            <a:blipFill>
              <a:blip r:embed="rId2"/>
              <a:stretch>
                <a:fillRect l="-139504" r="-100922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667818" y="1165860"/>
            <a:ext cx="4620182" cy="8847195"/>
            <a:chOff x="0" y="0"/>
            <a:chExt cx="3316097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6097" cy="6350000"/>
            </a:xfrm>
            <a:custGeom>
              <a:avLst/>
              <a:gdLst/>
              <a:ahLst/>
              <a:cxnLst/>
              <a:rect l="l" t="t" r="r" b="b"/>
              <a:pathLst>
                <a:path w="3316097" h="6350000">
                  <a:moveTo>
                    <a:pt x="3316097" y="0"/>
                  </a:moveTo>
                  <a:lnTo>
                    <a:pt x="1940306" y="6350000"/>
                  </a:lnTo>
                  <a:lnTo>
                    <a:pt x="0" y="6350000"/>
                  </a:lnTo>
                  <a:lnTo>
                    <a:pt x="1375791" y="0"/>
                  </a:lnTo>
                  <a:lnTo>
                    <a:pt x="3316097" y="0"/>
                  </a:lnTo>
                  <a:close/>
                </a:path>
              </a:pathLst>
            </a:custGeom>
            <a:blipFill>
              <a:blip r:embed="rId2"/>
              <a:stretch>
                <a:fillRect l="-203614" r="-37225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238800" flipV="1">
            <a:off x="14099591" y="5915482"/>
            <a:ext cx="6844777" cy="1891648"/>
          </a:xfrm>
          <a:custGeom>
            <a:avLst/>
            <a:gdLst/>
            <a:ahLst/>
            <a:cxnLst/>
            <a:rect l="l" t="t" r="r" b="b"/>
            <a:pathLst>
              <a:path w="6844777" h="1891648">
                <a:moveTo>
                  <a:pt x="0" y="1891648"/>
                </a:moveTo>
                <a:lnTo>
                  <a:pt x="6844777" y="1891648"/>
                </a:lnTo>
                <a:lnTo>
                  <a:pt x="6844777" y="0"/>
                </a:lnTo>
                <a:lnTo>
                  <a:pt x="0" y="0"/>
                </a:lnTo>
                <a:lnTo>
                  <a:pt x="0" y="189164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5818" y="250441"/>
            <a:ext cx="1052579" cy="1052579"/>
          </a:xfrm>
          <a:custGeom>
            <a:avLst/>
            <a:gdLst/>
            <a:ahLst/>
            <a:cxnLst/>
            <a:rect l="l" t="t" r="r" b="b"/>
            <a:pathLst>
              <a:path w="1052579" h="1052579">
                <a:moveTo>
                  <a:pt x="0" y="0"/>
                </a:moveTo>
                <a:lnTo>
                  <a:pt x="1052579" y="0"/>
                </a:lnTo>
                <a:lnTo>
                  <a:pt x="1052579" y="1052579"/>
                </a:lnTo>
                <a:lnTo>
                  <a:pt x="0" y="1052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90113" y="1557208"/>
            <a:ext cx="9712382" cy="8569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0"/>
              </a:lnSpc>
            </a:pPr>
            <a:r>
              <a:rPr lang="en-US" sz="1993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93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Brand Name: Royal Enfield</a:t>
            </a:r>
          </a:p>
          <a:p>
            <a:pPr marL="389363" lvl="1" indent="-194681" algn="just">
              <a:lnSpc>
                <a:spcPts val="2524"/>
              </a:lnSpc>
              <a:buFont typeface="Arial"/>
              <a:buChar char="•"/>
            </a:pPr>
            <a:r>
              <a:rPr lang="en-US" sz="1803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Symbolises heritage, prestige, and rugged reliability.</a:t>
            </a:r>
          </a:p>
          <a:p>
            <a:pPr marL="389363" lvl="1" indent="-194681" algn="just">
              <a:lnSpc>
                <a:spcPts val="2524"/>
              </a:lnSpc>
              <a:buFont typeface="Arial"/>
              <a:buChar char="•"/>
            </a:pPr>
            <a:r>
              <a:rPr lang="en-US" sz="1803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Rooted in British origin and Indian legacy, appealing to adventure and classic motorcycle enthusiasts.</a:t>
            </a:r>
          </a:p>
          <a:p>
            <a:pPr algn="just">
              <a:lnSpc>
                <a:spcPts val="2524"/>
              </a:lnSpc>
            </a:pPr>
            <a:endParaRPr lang="en-US" sz="1803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4"/>
              </a:lnSpc>
            </a:pPr>
            <a:r>
              <a:rPr lang="en-US" sz="1803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Logo &amp; Evolution - </a:t>
            </a:r>
            <a:r>
              <a:rPr lang="en-US" sz="1803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Vintage crest-style logo with bold typography, emphasizing tradition, power, and durability.</a:t>
            </a:r>
          </a:p>
          <a:p>
            <a:pPr algn="just">
              <a:lnSpc>
                <a:spcPts val="2524"/>
              </a:lnSpc>
            </a:pPr>
            <a:endParaRPr lang="en-US" sz="1803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4"/>
              </a:lnSpc>
            </a:pPr>
            <a:r>
              <a:rPr lang="en-US" sz="1803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Tagline</a:t>
            </a:r>
          </a:p>
          <a:p>
            <a:pPr marL="389363" lvl="1" indent="-194681" algn="just">
              <a:lnSpc>
                <a:spcPts val="2524"/>
              </a:lnSpc>
              <a:buFont typeface="Arial"/>
              <a:buChar char="•"/>
            </a:pPr>
            <a:r>
              <a:rPr lang="en-US" sz="1803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“Made Like a Gun” – Represents strength, durability, and robust engineering.</a:t>
            </a:r>
          </a:p>
          <a:p>
            <a:pPr algn="just">
              <a:lnSpc>
                <a:spcPts val="2524"/>
              </a:lnSpc>
            </a:pPr>
            <a:endParaRPr lang="en-US" sz="1803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4"/>
              </a:lnSpc>
            </a:pPr>
            <a:r>
              <a:rPr lang="en-US" sz="1803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Jingle &amp; Brand Sound</a:t>
            </a:r>
          </a:p>
          <a:p>
            <a:pPr marL="389363" lvl="1" indent="-194681" algn="just">
              <a:lnSpc>
                <a:spcPts val="2524"/>
              </a:lnSpc>
              <a:buFont typeface="Arial"/>
              <a:buChar char="•"/>
            </a:pPr>
            <a:r>
              <a:rPr lang="en-US" sz="1803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No fixed jingle, but heroic, empowering music in ads reflects freedom &amp; adventure, while the distinct thumping exhaust sound remains a key brand identifier.</a:t>
            </a:r>
          </a:p>
          <a:p>
            <a:pPr algn="just">
              <a:lnSpc>
                <a:spcPts val="2524"/>
              </a:lnSpc>
            </a:pPr>
            <a:endParaRPr lang="en-US" sz="1803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4"/>
              </a:lnSpc>
            </a:pPr>
            <a:r>
              <a:rPr lang="en-US" sz="1803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Design Language &amp; Styling</a:t>
            </a:r>
          </a:p>
          <a:p>
            <a:pPr marL="389363" lvl="1" indent="-194681" algn="just">
              <a:lnSpc>
                <a:spcPts val="2524"/>
              </a:lnSpc>
              <a:buFont typeface="Arial"/>
              <a:buChar char="•"/>
            </a:pPr>
            <a:r>
              <a:rPr lang="en-US" sz="1803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Retro-inspired styling – Classic round headlamps, metal body, and chrome finishes, blending heritage with modern performance.</a:t>
            </a:r>
          </a:p>
          <a:p>
            <a:pPr algn="just">
              <a:lnSpc>
                <a:spcPts val="2524"/>
              </a:lnSpc>
            </a:pPr>
            <a:endParaRPr lang="en-US" sz="1803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4"/>
              </a:lnSpc>
            </a:pPr>
            <a:r>
              <a:rPr lang="en-US" sz="1803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Merchandise &amp; accessories </a:t>
            </a:r>
          </a:p>
          <a:p>
            <a:pPr marL="389363" lvl="1" indent="-194681" algn="just">
              <a:lnSpc>
                <a:spcPts val="2524"/>
              </a:lnSpc>
              <a:buFont typeface="Arial"/>
              <a:buChar char="•"/>
            </a:pPr>
            <a:r>
              <a:rPr lang="en-US" sz="1803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Riding gear, helmets, jackets, toolkits etc.</a:t>
            </a:r>
          </a:p>
          <a:p>
            <a:pPr algn="just">
              <a:lnSpc>
                <a:spcPts val="2524"/>
              </a:lnSpc>
            </a:pPr>
            <a:endParaRPr lang="en-US" sz="1803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4"/>
              </a:lnSpc>
            </a:pPr>
            <a:r>
              <a:rPr lang="en-US" sz="1803" b="1">
                <a:solidFill>
                  <a:srgbClr val="1E1E2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Online Presence &amp; Digital Engagement</a:t>
            </a:r>
          </a:p>
          <a:p>
            <a:pPr marL="389363" lvl="1" indent="-194681" algn="just">
              <a:lnSpc>
                <a:spcPts val="2524"/>
              </a:lnSpc>
              <a:buFont typeface="Arial"/>
              <a:buChar char="•"/>
            </a:pPr>
            <a:r>
              <a:rPr lang="en-US" sz="1803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Website: </a:t>
            </a:r>
            <a:r>
              <a:rPr lang="en-US" sz="1803" u="sng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  <a:hlinkClick r:id="rId8" tooltip="https://www.royalenfield.com"/>
              </a:rPr>
              <a:t>www.royalenfield.com</a:t>
            </a:r>
            <a:r>
              <a:rPr lang="en-US" sz="1803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 – Offers bike customization (Make It Yours - MIY), product browsing, and brand storytelling.</a:t>
            </a:r>
          </a:p>
          <a:p>
            <a:pPr marL="389363" lvl="1" indent="-194681" algn="just">
              <a:lnSpc>
                <a:spcPts val="2524"/>
              </a:lnSpc>
              <a:buFont typeface="Arial"/>
              <a:buChar char="•"/>
            </a:pPr>
            <a:r>
              <a:rPr lang="en-US" sz="1803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Social Media: Strong presence on Instagram, YouTube, Facebook, and X, leveraging user-generated content, brand campaigns, and product launches.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86522" y="457961"/>
            <a:ext cx="9681634" cy="74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ROYAL ENFIELD’S BRAND IDENTITY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05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42975" y="1303020"/>
            <a:ext cx="4893386" cy="8475204"/>
            <a:chOff x="0" y="0"/>
            <a:chExt cx="6524514" cy="1130027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t="1189" b="1189"/>
            <a:stretch>
              <a:fillRect/>
            </a:stretch>
          </p:blipFill>
          <p:spPr>
            <a:xfrm>
              <a:off x="0" y="0"/>
              <a:ext cx="6524514" cy="11300272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7997388" y="478790"/>
            <a:ext cx="8404822" cy="82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0"/>
              </a:lnSpc>
            </a:pPr>
            <a:r>
              <a:rPr lang="en-US" sz="62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4 P’S OF ROYAL ENFIELD’S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1571" y="2664149"/>
            <a:ext cx="5759804" cy="312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Motorcycles: Retro-styled yet modern – Classic 350, Meteor 350, Himalayan, Super Meteor 650, Interceptor 650.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Customization (MIY Program): Personalize paint, accessories, seats, and mirrors.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Beyond Bikes: Riding gear, apparel, luggage, and motorcycle accessories.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Differentiator: Unique Ownership Experience.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21571" y="1772826"/>
            <a:ext cx="5559107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PRODUCT: </a:t>
            </a:r>
          </a:p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CLASSIC &amp; CUSTOMIZABLE OFFERINGS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21412" y="2664149"/>
            <a:ext cx="5602257" cy="249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Affordable Premium: Positioned between Honda/Yamaha (mass-market) and Harley-Davidson/Triumph (premium).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Price Range: ₹1.9L - ₹4L+ ($2,300 - $5,000 USD).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Customisation-Pricing: MIY allows variable pricing based on modifications.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Differentiator: Premium feel at a mid-segment price.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55245" y="1772826"/>
            <a:ext cx="3504055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PRICE:</a:t>
            </a:r>
          </a:p>
          <a:p>
            <a:pPr algn="l">
              <a:lnSpc>
                <a:spcPts val="2600"/>
              </a:lnSpc>
            </a:pPr>
            <a:r>
              <a:rPr lang="en-US" sz="26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MID-PREMIUM POSITIONING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21571" y="7038117"/>
            <a:ext cx="5759804" cy="344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2,000+ dealerships across India for strong market penetration.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Flagship Stores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Growing internationally – Southeast Asia, Latin America, North America, and Europe.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Online-to-Offline (O2O) Model – Digital bookings, test rides, and purchases.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Differentiator: Seamless digital + offline buying experience.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87252" y="6119228"/>
            <a:ext cx="3962706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PLACE:</a:t>
            </a:r>
          </a:p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 EXPANDING GLOBAL REACH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21412" y="7046919"/>
            <a:ext cx="5602257" cy="344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Experiential Branding: Events like Rider Mania &amp; Himalayan Odyssey to build community, Royal Enfield Riders clubs, Motoverse Festival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Social Media Dominance: 5M+ Instagram, 3M+ YouTube subscribers.</a:t>
            </a:r>
          </a:p>
          <a:p>
            <a:pPr marL="388620" lvl="1" indent="-194310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Influencer &amp; Celebrity Collaborations: Bollywood actors, travel bloggers, and riders.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E1E24"/>
                </a:solidFill>
                <a:latin typeface="Open Sans"/>
                <a:ea typeface="Open Sans"/>
                <a:cs typeface="Open Sans"/>
                <a:sym typeface="Open Sans"/>
              </a:rPr>
              <a:t>Differentiator: Brand marketing focuses on experience, not just products.</a:t>
            </a:r>
          </a:p>
          <a:p>
            <a:pPr algn="just">
              <a:lnSpc>
                <a:spcPts val="2520"/>
              </a:lnSpc>
            </a:pPr>
            <a:endParaRPr lang="en-US" sz="1800">
              <a:solidFill>
                <a:srgbClr val="1E1E2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899549" y="6119228"/>
            <a:ext cx="4907059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PROMOTION: </a:t>
            </a:r>
          </a:p>
          <a:p>
            <a:pPr algn="ctr">
              <a:lnSpc>
                <a:spcPts val="2600"/>
              </a:lnSpc>
            </a:pPr>
            <a:r>
              <a:rPr lang="en-US" sz="2600">
                <a:solidFill>
                  <a:srgbClr val="EC2422"/>
                </a:solidFill>
                <a:latin typeface="Norwester"/>
                <a:ea typeface="Norwester"/>
                <a:cs typeface="Norwester"/>
                <a:sym typeface="Norwester"/>
              </a:rPr>
              <a:t>EXPERIENTIAL &amp; DIGITAL MARKETING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5215" r="25215"/>
            <a:stretch>
              <a:fillRect/>
            </a:stretch>
          </p:blipFill>
          <p:spPr>
            <a:xfrm>
              <a:off x="0" y="0"/>
              <a:ext cx="600075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228" r="23228"/>
            <a:stretch>
              <a:fillRect/>
            </a:stretch>
          </p:blipFill>
          <p:spPr>
            <a:xfrm>
              <a:off x="6127750" y="0"/>
              <a:ext cx="6000750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32557" r="32557"/>
            <a:stretch>
              <a:fillRect/>
            </a:stretch>
          </p:blipFill>
          <p:spPr>
            <a:xfrm>
              <a:off x="12255500" y="0"/>
              <a:ext cx="6000750" cy="67945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30790" r="30790"/>
            <a:stretch>
              <a:fillRect/>
            </a:stretch>
          </p:blipFill>
          <p:spPr>
            <a:xfrm>
              <a:off x="18383250" y="0"/>
              <a:ext cx="6000750" cy="67945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t="29088" b="29088"/>
            <a:stretch>
              <a:fillRect/>
            </a:stretch>
          </p:blipFill>
          <p:spPr>
            <a:xfrm>
              <a:off x="0" y="6921500"/>
              <a:ext cx="24384000" cy="679450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1E1E24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56137" y="5192640"/>
            <a:ext cx="5094360" cy="5094360"/>
            <a:chOff x="0" y="0"/>
            <a:chExt cx="4064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9E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77800" y="19050"/>
              <a:ext cx="1524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E1E24"/>
                </a:solidFill>
                <a:latin typeface="Norwester"/>
                <a:ea typeface="Norwester"/>
                <a:cs typeface="Norwester"/>
                <a:sym typeface="Norwester"/>
              </a:rPr>
              <a:t>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82815" y="7082275"/>
            <a:ext cx="8607691" cy="147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10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PORTFOLIO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24385" y="2449732"/>
            <a:ext cx="204598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rot="5400000">
            <a:off x="-510292" y="8150344"/>
            <a:ext cx="2017800" cy="198111"/>
          </a:xfrm>
          <a:custGeom>
            <a:avLst/>
            <a:gdLst/>
            <a:ahLst/>
            <a:cxnLst/>
            <a:rect l="l" t="t" r="r" b="b"/>
            <a:pathLst>
              <a:path w="2017800" h="198111">
                <a:moveTo>
                  <a:pt x="0" y="0"/>
                </a:moveTo>
                <a:lnTo>
                  <a:pt x="2017801" y="0"/>
                </a:lnTo>
                <a:lnTo>
                  <a:pt x="2017801" y="198111"/>
                </a:lnTo>
                <a:lnTo>
                  <a:pt x="0" y="198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23862" y="6115082"/>
            <a:ext cx="604027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3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@REALLYGREATSITE</a:t>
            </a:r>
          </a:p>
        </p:txBody>
      </p:sp>
      <p:sp>
        <p:nvSpPr>
          <p:cNvPr id="5" name="AutoShape 5"/>
          <p:cNvSpPr/>
          <p:nvPr/>
        </p:nvSpPr>
        <p:spPr>
          <a:xfrm>
            <a:off x="4813556" y="6343682"/>
            <a:ext cx="171234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1762102" y="6343682"/>
            <a:ext cx="171234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1171942" y="0"/>
            <a:ext cx="7479922" cy="3920848"/>
          </a:xfrm>
          <a:custGeom>
            <a:avLst/>
            <a:gdLst/>
            <a:ahLst/>
            <a:cxnLst/>
            <a:rect l="l" t="t" r="r" b="b"/>
            <a:pathLst>
              <a:path w="7479922" h="3920848">
                <a:moveTo>
                  <a:pt x="0" y="0"/>
                </a:moveTo>
                <a:lnTo>
                  <a:pt x="7479921" y="0"/>
                </a:lnTo>
                <a:lnTo>
                  <a:pt x="7479921" y="3920848"/>
                </a:lnTo>
                <a:lnTo>
                  <a:pt x="0" y="3920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843895" y="0"/>
            <a:ext cx="8919885" cy="4648079"/>
          </a:xfrm>
          <a:custGeom>
            <a:avLst/>
            <a:gdLst/>
            <a:ahLst/>
            <a:cxnLst/>
            <a:rect l="l" t="t" r="r" b="b"/>
            <a:pathLst>
              <a:path w="8919885" h="4648079">
                <a:moveTo>
                  <a:pt x="0" y="0"/>
                </a:moveTo>
                <a:lnTo>
                  <a:pt x="8919884" y="0"/>
                </a:lnTo>
                <a:lnTo>
                  <a:pt x="8919884" y="4648079"/>
                </a:lnTo>
                <a:lnTo>
                  <a:pt x="0" y="4648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327192" y="4949516"/>
            <a:ext cx="8264686" cy="5509791"/>
          </a:xfrm>
          <a:custGeom>
            <a:avLst/>
            <a:gdLst/>
            <a:ahLst/>
            <a:cxnLst/>
            <a:rect l="l" t="t" r="r" b="b"/>
            <a:pathLst>
              <a:path w="8264686" h="5509791">
                <a:moveTo>
                  <a:pt x="0" y="0"/>
                </a:moveTo>
                <a:lnTo>
                  <a:pt x="8264686" y="0"/>
                </a:lnTo>
                <a:lnTo>
                  <a:pt x="8264686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37494" y="4844664"/>
            <a:ext cx="11221792" cy="5719494"/>
          </a:xfrm>
          <a:custGeom>
            <a:avLst/>
            <a:gdLst/>
            <a:ahLst/>
            <a:cxnLst/>
            <a:rect l="l" t="t" r="r" b="b"/>
            <a:pathLst>
              <a:path w="11221792" h="5719494">
                <a:moveTo>
                  <a:pt x="0" y="0"/>
                </a:moveTo>
                <a:lnTo>
                  <a:pt x="11221792" y="0"/>
                </a:lnTo>
                <a:lnTo>
                  <a:pt x="11221792" y="5719494"/>
                </a:lnTo>
                <a:lnTo>
                  <a:pt x="0" y="5719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060260" y="3920848"/>
            <a:ext cx="5508446" cy="3093376"/>
          </a:xfrm>
          <a:custGeom>
            <a:avLst/>
            <a:gdLst/>
            <a:ahLst/>
            <a:cxnLst/>
            <a:rect l="l" t="t" r="r" b="b"/>
            <a:pathLst>
              <a:path w="5508446" h="3093376">
                <a:moveTo>
                  <a:pt x="0" y="0"/>
                </a:moveTo>
                <a:lnTo>
                  <a:pt x="5508445" y="0"/>
                </a:lnTo>
                <a:lnTo>
                  <a:pt x="5508445" y="3093376"/>
                </a:lnTo>
                <a:lnTo>
                  <a:pt x="0" y="30933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607674" y="3373922"/>
            <a:ext cx="5773985" cy="4330489"/>
          </a:xfrm>
          <a:custGeom>
            <a:avLst/>
            <a:gdLst/>
            <a:ahLst/>
            <a:cxnLst/>
            <a:rect l="l" t="t" r="r" b="b"/>
            <a:pathLst>
              <a:path w="5773985" h="4330489">
                <a:moveTo>
                  <a:pt x="0" y="0"/>
                </a:moveTo>
                <a:lnTo>
                  <a:pt x="5773985" y="0"/>
                </a:lnTo>
                <a:lnTo>
                  <a:pt x="5773985" y="4330489"/>
                </a:lnTo>
                <a:lnTo>
                  <a:pt x="0" y="43304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458146" y="132098"/>
            <a:ext cx="4235582" cy="6002034"/>
          </a:xfrm>
          <a:custGeom>
            <a:avLst/>
            <a:gdLst/>
            <a:ahLst/>
            <a:cxnLst/>
            <a:rect l="l" t="t" r="r" b="b"/>
            <a:pathLst>
              <a:path w="4235582" h="6002034">
                <a:moveTo>
                  <a:pt x="0" y="0"/>
                </a:moveTo>
                <a:lnTo>
                  <a:pt x="4235582" y="0"/>
                </a:lnTo>
                <a:lnTo>
                  <a:pt x="4235582" y="6002034"/>
                </a:lnTo>
                <a:lnTo>
                  <a:pt x="0" y="6002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5679" y="1047750"/>
            <a:ext cx="554434" cy="25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55914" y="3686143"/>
            <a:ext cx="1017617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KEEP FORWARD, </a:t>
            </a:r>
          </a:p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DON'T BE AFRAID TO FAIL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1705</Words>
  <Application>Microsoft Office PowerPoint</Application>
  <PresentationFormat>Custom</PresentationFormat>
  <Paragraphs>219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Open Sans Bold</vt:lpstr>
      <vt:lpstr>Norwester</vt:lpstr>
      <vt:lpstr>Montserrat</vt:lpstr>
      <vt:lpstr>Open Sans</vt:lpstr>
      <vt:lpstr>Canva Sans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Dynamic Bike Company Profile Presentation</dc:title>
  <cp:lastModifiedBy>Ayush Soni_MBA/09/166</cp:lastModifiedBy>
  <cp:revision>3</cp:revision>
  <dcterms:created xsi:type="dcterms:W3CDTF">2006-08-16T00:00:00Z</dcterms:created>
  <dcterms:modified xsi:type="dcterms:W3CDTF">2025-02-19T05:53:12Z</dcterms:modified>
  <dc:identifier>DAGfR8TMt0w</dc:identifier>
</cp:coreProperties>
</file>